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57" r:id="rId3"/>
    <p:sldId id="259" r:id="rId4"/>
    <p:sldId id="270" r:id="rId5"/>
    <p:sldId id="271" r:id="rId6"/>
    <p:sldId id="274" r:id="rId7"/>
    <p:sldId id="276" r:id="rId8"/>
    <p:sldId id="279" r:id="rId9"/>
    <p:sldId id="280" r:id="rId10"/>
    <p:sldId id="282" r:id="rId11"/>
    <p:sldId id="281" r:id="rId12"/>
    <p:sldId id="283" r:id="rId13"/>
    <p:sldId id="285" r:id="rId14"/>
    <p:sldId id="284" r:id="rId15"/>
    <p:sldId id="288" r:id="rId16"/>
    <p:sldId id="290" r:id="rId17"/>
    <p:sldId id="289" r:id="rId18"/>
    <p:sldId id="291" r:id="rId19"/>
    <p:sldId id="292"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408" autoAdjust="0"/>
  </p:normalViewPr>
  <p:slideViewPr>
    <p:cSldViewPr>
      <p:cViewPr varScale="1">
        <p:scale>
          <a:sx n="43" d="100"/>
          <a:sy n="43" d="100"/>
        </p:scale>
        <p:origin x="60" y="84"/>
      </p:cViewPr>
      <p:guideLst>
        <p:guide orient="horz" pos="2160"/>
        <p:guide pos="2880"/>
      </p:guideLst>
    </p:cSldViewPr>
  </p:slideViewPr>
  <p:outlineViewPr>
    <p:cViewPr>
      <p:scale>
        <a:sx n="33" d="100"/>
        <a:sy n="33" d="100"/>
      </p:scale>
      <p:origin x="0" y="-22272"/>
    </p:cViewPr>
  </p:outlineViewPr>
  <p:notesTextViewPr>
    <p:cViewPr>
      <p:scale>
        <a:sx n="100" d="100"/>
        <a:sy n="100" d="100"/>
      </p:scale>
      <p:origin x="0" y="0"/>
    </p:cViewPr>
  </p:notesTextViewPr>
  <p:sorterViewPr>
    <p:cViewPr varScale="1">
      <p:scale>
        <a:sx n="100" d="100"/>
        <a:sy n="100" d="100"/>
      </p:scale>
      <p:origin x="0" y="-64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CF0934-150B-4708-8A01-5B83D484C754}" type="datetimeFigureOut">
              <a:rPr lang="en-US" smtClean="0"/>
              <a:t>4/30/2024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DEB6DD-B44E-4955-BA41-46CA2FEACEC3}" type="slidenum">
              <a:rPr lang="en-US" smtClean="0"/>
              <a:t>‹#›</a:t>
            </a:fld>
            <a:endParaRPr lang="en-US"/>
          </a:p>
        </p:txBody>
      </p:sp>
    </p:spTree>
    <p:extLst>
      <p:ext uri="{BB962C8B-B14F-4D97-AF65-F5344CB8AC3E}">
        <p14:creationId xmlns:p14="http://schemas.microsoft.com/office/powerpoint/2010/main" val="792773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DEB6DD-B44E-4955-BA41-46CA2FEACEC3}" type="slidenum">
              <a:rPr lang="en-US" smtClean="0"/>
              <a:t>1</a:t>
            </a:fld>
            <a:endParaRPr lang="en-US"/>
          </a:p>
        </p:txBody>
      </p:sp>
    </p:spTree>
    <p:extLst>
      <p:ext uri="{BB962C8B-B14F-4D97-AF65-F5344CB8AC3E}">
        <p14:creationId xmlns:p14="http://schemas.microsoft.com/office/powerpoint/2010/main" val="3460423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DEB6DD-B44E-4955-BA41-46CA2FEACEC3}" type="slidenum">
              <a:rPr lang="en-US" smtClean="0"/>
              <a:t>6</a:t>
            </a:fld>
            <a:endParaRPr lang="en-US"/>
          </a:p>
        </p:txBody>
      </p:sp>
    </p:spTree>
    <p:extLst>
      <p:ext uri="{BB962C8B-B14F-4D97-AF65-F5344CB8AC3E}">
        <p14:creationId xmlns:p14="http://schemas.microsoft.com/office/powerpoint/2010/main" val="715737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DEB6DD-B44E-4955-BA41-46CA2FEACEC3}" type="slidenum">
              <a:rPr lang="en-US" smtClean="0"/>
              <a:t>7</a:t>
            </a:fld>
            <a:endParaRPr lang="en-US"/>
          </a:p>
        </p:txBody>
      </p:sp>
    </p:spTree>
    <p:extLst>
      <p:ext uri="{BB962C8B-B14F-4D97-AF65-F5344CB8AC3E}">
        <p14:creationId xmlns:p14="http://schemas.microsoft.com/office/powerpoint/2010/main" val="1899874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DEB6DD-B44E-4955-BA41-46CA2FEACEC3}" type="slidenum">
              <a:rPr lang="en-US" smtClean="0"/>
              <a:t>10</a:t>
            </a:fld>
            <a:endParaRPr lang="en-US"/>
          </a:p>
        </p:txBody>
      </p:sp>
    </p:spTree>
    <p:extLst>
      <p:ext uri="{BB962C8B-B14F-4D97-AF65-F5344CB8AC3E}">
        <p14:creationId xmlns:p14="http://schemas.microsoft.com/office/powerpoint/2010/main" val="2018084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2ADEB6DD-B44E-4955-BA41-46CA2FEACEC3}" type="slidenum">
              <a:rPr lang="en-US" smtClean="0"/>
              <a:t>12</a:t>
            </a:fld>
            <a:endParaRPr lang="en-US"/>
          </a:p>
        </p:txBody>
      </p:sp>
    </p:spTree>
    <p:extLst>
      <p:ext uri="{BB962C8B-B14F-4D97-AF65-F5344CB8AC3E}">
        <p14:creationId xmlns:p14="http://schemas.microsoft.com/office/powerpoint/2010/main" val="76563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A8C8A83F-EB2A-4063-93E3-9FD5CC6C2F42}" type="datetimeFigureOut">
              <a:rPr lang="en-US" smtClean="0"/>
              <a:pPr/>
              <a:t>4/30/2024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025E781F-F1A4-4A1D-886B-CFCF50664335}"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8C8A83F-EB2A-4063-93E3-9FD5CC6C2F42}"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E781F-F1A4-4A1D-886B-CFCF506643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8C8A83F-EB2A-4063-93E3-9FD5CC6C2F42}"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E781F-F1A4-4A1D-886B-CFCF506643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8C8A83F-EB2A-4063-93E3-9FD5CC6C2F42}"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E781F-F1A4-4A1D-886B-CFCF506643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8C8A83F-EB2A-4063-93E3-9FD5CC6C2F42}"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E781F-F1A4-4A1D-886B-CFCF50664335}"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8C8A83F-EB2A-4063-93E3-9FD5CC6C2F42}"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E781F-F1A4-4A1D-886B-CFCF506643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8C8A83F-EB2A-4063-93E3-9FD5CC6C2F42}" type="datetimeFigureOut">
              <a:rPr lang="en-US" smtClean="0"/>
              <a:pPr/>
              <a:t>4/30/2024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5E781F-F1A4-4A1D-886B-CFCF50664335}"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A8C8A83F-EB2A-4063-93E3-9FD5CC6C2F42}" type="datetimeFigureOut">
              <a:rPr lang="en-US" smtClean="0"/>
              <a:pPr/>
              <a:t>4/30/2024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5E781F-F1A4-4A1D-886B-CFCF506643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C8A83F-EB2A-4063-93E3-9FD5CC6C2F42}" type="datetimeFigureOut">
              <a:rPr lang="en-US" smtClean="0"/>
              <a:pPr/>
              <a:t>4/30/2024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5E781F-F1A4-4A1D-886B-CFCF506643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8C8A83F-EB2A-4063-93E3-9FD5CC6C2F42}"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E781F-F1A4-4A1D-886B-CFCF506643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A8C8A83F-EB2A-4063-93E3-9FD5CC6C2F42}" type="datetimeFigureOut">
              <a:rPr lang="en-US" smtClean="0"/>
              <a:pPr/>
              <a:t>4/30/2024</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025E781F-F1A4-4A1D-886B-CFCF506643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8C8A83F-EB2A-4063-93E3-9FD5CC6C2F42}" type="datetimeFigureOut">
              <a:rPr lang="en-US" smtClean="0"/>
              <a:pPr/>
              <a:t>4/30/2024</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025E781F-F1A4-4A1D-886B-CFCF5066433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20.png"/></Relationships>
</file>

<file path=ppt/slides/_rels/slide20.xml.rels><?xml version="1.0" encoding="UTF-8" standalone="yes"?>
<Relationships xmlns="http://schemas.openxmlformats.org/package/2006/relationships"><Relationship Id="rId3" Type="http://schemas.openxmlformats.org/officeDocument/2006/relationships/hyperlink" Target="mailto:lesjsnider2@gmail.com" TargetMode="External"/><Relationship Id="rId2" Type="http://schemas.openxmlformats.org/officeDocument/2006/relationships/hyperlink" Target="mailto:lesjsnider@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57200"/>
            <a:ext cx="7772400" cy="3733800"/>
          </a:xfrm>
        </p:spPr>
        <p:txBody>
          <a:bodyPr/>
          <a:lstStyle/>
          <a:p>
            <a:pPr algn="ctr"/>
            <a:r>
              <a:rPr lang="en-US" sz="3200" dirty="0">
                <a:solidFill>
                  <a:schemeClr val="accent3">
                    <a:lumMod val="60000"/>
                    <a:lumOff val="40000"/>
                  </a:schemeClr>
                </a:solidFill>
                <a:latin typeface="Times New Roman" panose="02020603050405020304" pitchFamily="18" charset="0"/>
                <a:cs typeface="Times New Roman" panose="02020603050405020304" pitchFamily="18" charset="0"/>
              </a:rPr>
              <a:t>Welcome TO</a:t>
            </a:r>
            <a:br>
              <a:rPr lang="en-US" sz="4800" dirty="0">
                <a:latin typeface="Times New Roman" panose="02020603050405020304" pitchFamily="18" charset="0"/>
                <a:cs typeface="Times New Roman" panose="02020603050405020304" pitchFamily="18" charset="0"/>
              </a:rPr>
            </a:br>
            <a:r>
              <a:rPr lang="en-US" sz="4800" dirty="0">
                <a:latin typeface="Times New Roman" panose="02020603050405020304" pitchFamily="18" charset="0"/>
                <a:cs typeface="Times New Roman" panose="02020603050405020304" pitchFamily="18" charset="0"/>
              </a:rPr>
              <a:t>G.U.S.T.O</a:t>
            </a:r>
            <a:r>
              <a:rPr lang="en-US" sz="7200"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t>
            </a:r>
            <a:br>
              <a:rPr lang="en-US" sz="7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Life skills training, inc.</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EFFECTIVE APRIL, 2024</a:t>
            </a:r>
            <a:endParaRPr lang="en-US" sz="7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914400" y="4191000"/>
            <a:ext cx="7772400" cy="2362200"/>
          </a:xfrm>
        </p:spPr>
        <p:txBody>
          <a:bodyPr>
            <a:noAutofit/>
          </a:bodyPr>
          <a:lstStyle/>
          <a:p>
            <a:pPr algn="ctr"/>
            <a:r>
              <a:rPr lang="en-US" sz="4000" dirty="0">
                <a:latin typeface="Times New Roman" panose="02020603050405020304" pitchFamily="18" charset="0"/>
                <a:cs typeface="Times New Roman" panose="02020603050405020304" pitchFamily="18" charset="0"/>
              </a:rPr>
              <a:t>(*Give Us Skills To Own)</a:t>
            </a:r>
          </a:p>
          <a:p>
            <a:pPr algn="ctr"/>
            <a:endParaRPr lang="en-US" sz="5400" dirty="0">
              <a:latin typeface="Times New Roman" panose="02020603050405020304" pitchFamily="18" charset="0"/>
              <a:cs typeface="Times New Roman" panose="02020603050405020304" pitchFamily="18" charset="0"/>
            </a:endParaRPr>
          </a:p>
          <a:p>
            <a:pPr algn="ctr"/>
            <a:r>
              <a:rPr lang="en-US" sz="4000" dirty="0">
                <a:latin typeface="Times New Roman" panose="02020603050405020304" pitchFamily="18" charset="0"/>
                <a:cs typeface="Times New Roman" panose="02020603050405020304" pitchFamily="18" charset="0"/>
              </a:rPr>
              <a:t>Leslie J. Snider, </a:t>
            </a:r>
            <a:r>
              <a:rPr lang="en-US" sz="4000" dirty="0" err="1">
                <a:latin typeface="Times New Roman" panose="02020603050405020304" pitchFamily="18" charset="0"/>
                <a:cs typeface="Times New Roman" panose="02020603050405020304" pitchFamily="18" charset="0"/>
              </a:rPr>
              <a:t>M.EdL</a:t>
            </a:r>
            <a:endParaRPr lang="en-US" sz="4000" dirty="0">
              <a:latin typeface="Times New Roman" panose="02020603050405020304" pitchFamily="18" charset="0"/>
              <a:cs typeface="Times New Roman" panose="02020603050405020304" pitchFamily="18" charset="0"/>
            </a:endParaRPr>
          </a:p>
          <a:p>
            <a:pPr algn="ctr"/>
            <a:r>
              <a:rPr lang="en-US" sz="3600" dirty="0">
                <a:latin typeface="Times New Roman" panose="02020603050405020304" pitchFamily="18" charset="0"/>
                <a:cs typeface="Times New Roman" panose="02020603050405020304" pitchFamily="18" charset="0"/>
              </a:rPr>
              <a:t>President and CEO</a:t>
            </a:r>
            <a:endParaRPr lang="en-US" sz="3600" i="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457200" y="691794"/>
            <a:ext cx="8502535" cy="210109"/>
          </a:xfrm>
        </p:spPr>
        <p:txBody>
          <a:bodyPr>
            <a:normAutofit lnSpcReduction="10000"/>
          </a:bodyPr>
          <a:lstStyle/>
          <a:p>
            <a:endParaRPr lang="en-US" sz="800"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1371599" y="304801"/>
            <a:ext cx="7451667" cy="7620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           </a:t>
            </a:r>
            <a:r>
              <a:rPr kumimoji="0" lang="en-US" sz="40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The Two GUSTO Gifts</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10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lvl="0"/>
            <a:r>
              <a:rPr lang="en-US" sz="3600" b="1" u="sng" dirty="0">
                <a:solidFill>
                  <a:srgbClr val="FEB80A">
                    <a:lumMod val="60000"/>
                    <a:lumOff val="40000"/>
                  </a:srgbClr>
                </a:solidFill>
                <a:latin typeface="Times New Roman" panose="02020603050405020304" pitchFamily="18" charset="0"/>
                <a:cs typeface="Times New Roman" panose="02020603050405020304" pitchFamily="18" charset="0"/>
              </a:rPr>
              <a:t>ACCESS to EQUAL OPPORTUNITY:</a:t>
            </a:r>
          </a:p>
          <a:p>
            <a:pPr lvl="0" algn="ct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While this Country has long touted and embraced the concept of  “Equal Opportunity For All”, it doesn’t always end up being quite as tidy as it sounds. Our program  provides the necessary training and knowledge for Young People  to gain access to the myriad of open entry-level  jobs that are begging to be filled immediately. It’s all about access!</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100" normalizeH="0" baseline="0" noProof="0" dirty="0">
              <a:ln>
                <a:noFill/>
              </a:ln>
              <a:solidFill>
                <a:srgbClr val="D6ECFF">
                  <a:satMod val="200000"/>
                </a:srgbClr>
              </a:solidFill>
              <a:effectLst/>
              <a:uLnTx/>
              <a:uFillTx/>
              <a:latin typeface="Consolas"/>
              <a:ea typeface="+mj-ea"/>
              <a:cs typeface="+mj-cs"/>
            </a:endParaRPr>
          </a:p>
        </p:txBody>
      </p:sp>
    </p:spTree>
    <p:extLst>
      <p:ext uri="{BB962C8B-B14F-4D97-AF65-F5344CB8AC3E}">
        <p14:creationId xmlns:p14="http://schemas.microsoft.com/office/powerpoint/2010/main" val="2899625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399" y="128947"/>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914399" y="228600"/>
            <a:ext cx="7739149" cy="6858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             </a:t>
            </a:r>
            <a:r>
              <a:rPr kumimoji="0" lang="en-US" sz="40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The  G.U.S.T.O. Effects  </a:t>
            </a:r>
            <a:r>
              <a:rPr lang="en-US" u="sng" dirty="0">
                <a:solidFill>
                  <a:srgbClr val="D6ECFF">
                    <a:satMod val="200000"/>
                  </a:srgbClr>
                </a:solidFill>
                <a:latin typeface="Times New Roman" panose="02020603050405020304" pitchFamily="18" charset="0"/>
                <a:cs typeface="Times New Roman" panose="02020603050405020304" pitchFamily="18" charset="0"/>
              </a:rPr>
              <a:t> </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800" dirty="0">
              <a:solidFill>
                <a:srgbClr val="FEB80A">
                  <a:lumMod val="60000"/>
                  <a:lumOff val="40000"/>
                </a:srgbClr>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b="1" dirty="0">
                <a:solidFill>
                  <a:srgbClr val="FEB80A">
                    <a:lumMod val="60000"/>
                    <a:lumOff val="40000"/>
                  </a:srgbClr>
                </a:solidFill>
                <a:latin typeface="Times New Roman" panose="02020603050405020304" pitchFamily="18" charset="0"/>
                <a:cs typeface="Times New Roman" panose="02020603050405020304" pitchFamily="18" charset="0"/>
              </a:rPr>
              <a:t>G.U.S.T.O.</a:t>
            </a: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 supports Education Standards: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Integrated Critical Thinking Skills </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True S.T.E.M. Applications &amp; Focus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Immersive Hands</a:t>
            </a: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-on Instruction</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Core Curriculum Adherence &amp; Support</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Regional/Local  Instructional Needs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Traditional or Historical Influences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AND, the entire Program is 100% TRANSLATABLE to any Language, Culture, or Geographical Setting. </a:t>
            </a:r>
            <a:endParaRPr lang="en-US" dirty="0">
              <a:solidFill>
                <a:srgbClr val="D6ECFF">
                  <a:satMod val="200000"/>
                </a:srgbClr>
              </a:solidFill>
              <a:latin typeface="Consolas"/>
            </a:endParaRPr>
          </a:p>
        </p:txBody>
      </p:sp>
    </p:spTree>
    <p:extLst>
      <p:ext uri="{BB962C8B-B14F-4D97-AF65-F5344CB8AC3E}">
        <p14:creationId xmlns:p14="http://schemas.microsoft.com/office/powerpoint/2010/main" val="3206002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6858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533400" y="1423927"/>
            <a:ext cx="8382000" cy="4971972"/>
          </a:xfrm>
        </p:spPr>
        <p:txBody>
          <a:bodyPr/>
          <a:lstStyle/>
          <a:p>
            <a:pPr marL="68580" indent="0">
              <a:buNone/>
            </a:pPr>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914399" y="304800"/>
            <a:ext cx="7739149" cy="6858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            </a:t>
            </a:r>
            <a:r>
              <a:rPr kumimoji="0" lang="en-US" sz="40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The  G.U.S.T.O. Effects</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G.U.S.T.O. provides additional benefits: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0" i="0" u="sng"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Scheduling Flexibility</a:t>
            </a:r>
            <a:r>
              <a:rPr kumimoji="0" lang="en-US" sz="3600" b="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as Electives during the school day, after school, weekends, and Summer sessions.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u="sng" spc="0" dirty="0">
                <a:solidFill>
                  <a:srgbClr val="FEB80A">
                    <a:lumMod val="60000"/>
                    <a:lumOff val="40000"/>
                  </a:srgbClr>
                </a:solidFill>
                <a:latin typeface="Times New Roman" panose="02020603050405020304" pitchFamily="18" charset="0"/>
                <a:ea typeface="+mn-ea"/>
                <a:cs typeface="Times New Roman" panose="02020603050405020304" pitchFamily="18" charset="0"/>
              </a:rPr>
              <a:t>Contractual</a:t>
            </a:r>
            <a:r>
              <a:rPr lang="en-US" sz="3600" spc="0" dirty="0">
                <a:solidFill>
                  <a:srgbClr val="FEB80A">
                    <a:lumMod val="60000"/>
                    <a:lumOff val="40000"/>
                  </a:srgbClr>
                </a:solidFill>
                <a:latin typeface="Times New Roman" panose="02020603050405020304" pitchFamily="18" charset="0"/>
                <a:ea typeface="+mn-ea"/>
                <a:cs typeface="Times New Roman" panose="02020603050405020304" pitchFamily="18" charset="0"/>
              </a:rPr>
              <a:t>- the Student, Family, and Administration enter into a signed Expectations Agreement.</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u="sng" spc="0" dirty="0">
                <a:solidFill>
                  <a:srgbClr val="FEB80A">
                    <a:lumMod val="60000"/>
                    <a:lumOff val="40000"/>
                  </a:srgbClr>
                </a:solidFill>
                <a:latin typeface="Times New Roman" panose="02020603050405020304" pitchFamily="18" charset="0"/>
                <a:ea typeface="+mn-ea"/>
                <a:cs typeface="Times New Roman" panose="02020603050405020304" pitchFamily="18" charset="0"/>
              </a:rPr>
              <a:t>Site Specificity</a:t>
            </a:r>
            <a:r>
              <a:rPr lang="en-US" sz="3600" spc="0" dirty="0">
                <a:solidFill>
                  <a:srgbClr val="FEB80A">
                    <a:lumMod val="60000"/>
                    <a:lumOff val="40000"/>
                  </a:srgbClr>
                </a:solidFill>
                <a:latin typeface="Times New Roman" panose="02020603050405020304" pitchFamily="18" charset="0"/>
                <a:ea typeface="+mn-ea"/>
                <a:cs typeface="Times New Roman" panose="02020603050405020304" pitchFamily="18" charset="0"/>
              </a:rPr>
              <a:t>- Programs are designed to provide the best options for the most beneficial local effects.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dirty="0">
              <a:solidFill>
                <a:srgbClr val="D6ECFF">
                  <a:satMod val="200000"/>
                </a:srgbClr>
              </a:solidFill>
              <a:latin typeface="Consolas"/>
            </a:endParaRPr>
          </a:p>
        </p:txBody>
      </p:sp>
    </p:spTree>
    <p:extLst>
      <p:ext uri="{BB962C8B-B14F-4D97-AF65-F5344CB8AC3E}">
        <p14:creationId xmlns:p14="http://schemas.microsoft.com/office/powerpoint/2010/main" val="4263999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914400" y="914401"/>
            <a:ext cx="7772400" cy="5441160"/>
          </a:xfrm>
        </p:spPr>
        <p:txBody>
          <a:bodyPr/>
          <a:lstStyle/>
          <a:p>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914399" y="228600"/>
            <a:ext cx="7739149" cy="6858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            </a:t>
            </a:r>
            <a:r>
              <a:rPr kumimoji="0" lang="en-US" sz="40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The  G.U.S.T.O. Effects   </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8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G.U.S.T.O. has </a:t>
            </a:r>
            <a:r>
              <a:rPr kumimoji="0" lang="en-US" sz="3600" b="1"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Fringe Benefits</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It drives </a:t>
            </a:r>
            <a:r>
              <a:rPr kumimoji="0" lang="en-US" sz="36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Personal Responsibility </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in so many systems and circumstances. </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It fuels the </a:t>
            </a:r>
            <a:r>
              <a:rPr kumimoji="0" lang="en-US" sz="36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Purpose Driven Life</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 the perception of ourselves in motion.</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Formerly hidden Inventors, Geniuses, Entrepreneurs,  and Savants emerge.</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Mastery</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rPr>
              <a:t>,</a:t>
            </a: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 as the measure of a Student’s achievement through development, becomes a pathway, a guided Course.</a:t>
            </a:r>
            <a:endParaRPr kumimoji="0" lang="en-US" sz="4000" b="0" i="0" u="none" strike="noStrike" kern="1200" cap="none" spc="-100" normalizeH="0" baseline="0" noProof="0" dirty="0">
              <a:ln>
                <a:noFill/>
              </a:ln>
              <a:solidFill>
                <a:srgbClr val="D6ECFF">
                  <a:satMod val="200000"/>
                </a:srgbClr>
              </a:solidFill>
              <a:effectLst/>
              <a:uLnTx/>
              <a:uFillTx/>
              <a:latin typeface="Consolas"/>
              <a:ea typeface="+mj-ea"/>
              <a:cs typeface="+mj-cs"/>
            </a:endParaRPr>
          </a:p>
        </p:txBody>
      </p:sp>
    </p:spTree>
    <p:extLst>
      <p:ext uri="{BB962C8B-B14F-4D97-AF65-F5344CB8AC3E}">
        <p14:creationId xmlns:p14="http://schemas.microsoft.com/office/powerpoint/2010/main" val="4225392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685800" y="1066800"/>
            <a:ext cx="8153400" cy="5288761"/>
          </a:xfrm>
        </p:spPr>
        <p:txBody>
          <a:bodyPr>
            <a:normAutofit fontScale="925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G.U.S.T.O. has </a:t>
            </a:r>
            <a:r>
              <a:rPr kumimoji="0" lang="en-US" sz="36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Side Benefits</a:t>
            </a:r>
            <a:r>
              <a:rPr kumimoji="0" lang="en-US" sz="3600" b="1"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Tutoring</a:t>
            </a:r>
            <a:r>
              <a:rPr kumimoji="0" lang="en-US" sz="3600" b="1"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can be </a:t>
            </a:r>
            <a:r>
              <a:rPr lang="en-US" sz="3600" spc="-100" dirty="0">
                <a:solidFill>
                  <a:srgbClr val="FEB80A">
                    <a:lumMod val="60000"/>
                    <a:lumOff val="40000"/>
                  </a:srgbClr>
                </a:solidFill>
                <a:latin typeface="Times New Roman" panose="02020603050405020304" pitchFamily="18" charset="0"/>
                <a:cs typeface="Times New Roman" panose="02020603050405020304" pitchFamily="18" charset="0"/>
              </a:rPr>
              <a:t>provided</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for </a:t>
            </a:r>
            <a:r>
              <a:rPr lang="en-US" sz="3600" spc="-100" dirty="0">
                <a:solidFill>
                  <a:srgbClr val="FEB80A">
                    <a:lumMod val="60000"/>
                    <a:lumOff val="40000"/>
                  </a:srgbClr>
                </a:solidFill>
                <a:latin typeface="Times New Roman" panose="02020603050405020304" pitchFamily="18" charset="0"/>
                <a:cs typeface="Times New Roman" panose="02020603050405020304" pitchFamily="18" charset="0"/>
              </a:rPr>
              <a:t>Students</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that encounter challenges in any area. </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The Program provides resources for those with formerly limiting </a:t>
            </a:r>
            <a:r>
              <a:rPr lang="en-US" sz="3600" b="1" u="sng" spc="-100" dirty="0">
                <a:solidFill>
                  <a:srgbClr val="FEB80A">
                    <a:lumMod val="60000"/>
                    <a:lumOff val="40000"/>
                  </a:srgbClr>
                </a:solidFill>
                <a:latin typeface="Times New Roman" panose="02020603050405020304" pitchFamily="18" charset="0"/>
                <a:cs typeface="Times New Roman" panose="02020603050405020304" pitchFamily="18" charset="0"/>
              </a:rPr>
              <a:t>M</a:t>
            </a:r>
            <a:r>
              <a:rPr kumimoji="0" lang="en-US" sz="3600" b="1" i="0" u="sng" strike="noStrike" kern="1200" cap="none" spc="-100" normalizeH="0" baseline="0" noProof="0" dirty="0" err="1">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edical</a:t>
            </a:r>
            <a:r>
              <a:rPr kumimoji="0" lang="en-US" sz="36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Conditions</a:t>
            </a:r>
            <a:r>
              <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600" b="1" u="sng" dirty="0">
                <a:solidFill>
                  <a:srgbClr val="FEB80A">
                    <a:lumMod val="60000"/>
                    <a:lumOff val="40000"/>
                  </a:srgbClr>
                </a:solidFill>
                <a:latin typeface="Times New Roman" panose="02020603050405020304" pitchFamily="18" charset="0"/>
                <a:cs typeface="Times New Roman" panose="02020603050405020304" pitchFamily="18" charset="0"/>
              </a:rPr>
              <a:t>Adult Education </a:t>
            </a: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can be inserted into any of the G.U.S.T.O. Offerings &amp; Sequencing, after District clearances.</a:t>
            </a:r>
            <a:endParaRPr kumimoji="0" lang="en-US" sz="3600" b="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endParaRP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6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Parent and Community Involvement </a:t>
            </a:r>
            <a:r>
              <a:rPr kumimoji="0" lang="en-US" sz="36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are huge </a:t>
            </a:r>
            <a:r>
              <a:rPr kumimoji="0" lang="en-US" sz="39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natural results of the Program’s implementation and success. All win!</a:t>
            </a:r>
            <a:endParaRPr kumimoji="0" lang="en-US" sz="3900" i="0" u="none" strike="noStrike" kern="1200" cap="none" spc="-100" normalizeH="0" baseline="0" noProof="0" dirty="0">
              <a:ln>
                <a:noFill/>
              </a:ln>
              <a:solidFill>
                <a:srgbClr val="D6ECFF">
                  <a:satMod val="200000"/>
                </a:srgbClr>
              </a:solidFill>
              <a:effectLst/>
              <a:uLnTx/>
              <a:uFillTx/>
              <a:latin typeface="Consolas"/>
              <a:ea typeface="+mn-ea"/>
              <a:cs typeface="+mn-cs"/>
            </a:endParaRPr>
          </a:p>
          <a:p>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914399" y="152400"/>
            <a:ext cx="7739149" cy="7620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            </a:t>
            </a:r>
            <a:r>
              <a:rPr kumimoji="0" lang="en-US" sz="40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Other  G.U.S.T.O. Features</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822334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609600" y="762000"/>
            <a:ext cx="8229600" cy="5943600"/>
          </a:xfrm>
        </p:spPr>
        <p:txBody>
          <a:bodyPr>
            <a:normAutofit fontScale="92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500" b="0"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The Moving Pieces:</a:t>
            </a:r>
            <a:endParaRPr kumimoji="0" lang="en-US" sz="35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endParaRP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5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Major Systems-  </a:t>
            </a:r>
            <a:r>
              <a:rPr kumimoji="0" lang="en-US" sz="35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Health &amp; Beauty, Consumer, Transportation,  Manufacturing, Information, Legal, Recreational, Educational, Entertainment</a:t>
            </a:r>
          </a:p>
          <a:p>
            <a:pPr marL="571500" indent="-571500">
              <a:spcBef>
                <a:spcPct val="0"/>
              </a:spcBef>
              <a:buClrTx/>
              <a:buSzTx/>
              <a:buFont typeface="Arial" panose="020B0604020202020204" pitchFamily="34" charset="0"/>
              <a:buChar char="•"/>
              <a:defRPr/>
            </a:pPr>
            <a:r>
              <a:rPr kumimoji="0" lang="en-US" sz="35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Curriculum Guides- </a:t>
            </a:r>
            <a:r>
              <a:rPr kumimoji="0" lang="en-US" sz="35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The maps of a chosen  Career Path sequencing beginning in Middle School and completing by Graduation Day </a:t>
            </a:r>
            <a:r>
              <a:rPr kumimoji="0" lang="en-US" sz="3500" b="1"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500" b="1" u="sng" dirty="0">
                <a:solidFill>
                  <a:srgbClr val="FEB80A">
                    <a:lumMod val="60000"/>
                    <a:lumOff val="40000"/>
                  </a:srgbClr>
                </a:solidFill>
                <a:latin typeface="Times New Roman" panose="02020603050405020304" pitchFamily="18" charset="0"/>
                <a:cs typeface="Times New Roman" panose="02020603050405020304" pitchFamily="18" charset="0"/>
              </a:rPr>
              <a:t>Modules-</a:t>
            </a:r>
            <a:r>
              <a:rPr lang="en-US" sz="3500" b="1" dirty="0">
                <a:solidFill>
                  <a:srgbClr val="FEB80A">
                    <a:lumMod val="60000"/>
                    <a:lumOff val="40000"/>
                  </a:srgbClr>
                </a:solidFill>
                <a:latin typeface="Times New Roman" panose="02020603050405020304" pitchFamily="18" charset="0"/>
                <a:cs typeface="Times New Roman" panose="02020603050405020304" pitchFamily="18" charset="0"/>
              </a:rPr>
              <a:t> </a:t>
            </a:r>
            <a:r>
              <a:rPr lang="en-US" sz="3500" dirty="0">
                <a:solidFill>
                  <a:srgbClr val="FEB80A">
                    <a:lumMod val="60000"/>
                    <a:lumOff val="40000"/>
                  </a:srgbClr>
                </a:solidFill>
                <a:latin typeface="Times New Roman" panose="02020603050405020304" pitchFamily="18" charset="0"/>
                <a:cs typeface="Times New Roman" panose="02020603050405020304" pitchFamily="18" charset="0"/>
              </a:rPr>
              <a:t>The groups of Mastery Lesson Plans and Skills Assessments that form the bulk of the Students’ Elective schedules.</a:t>
            </a:r>
            <a:endParaRPr kumimoji="0" lang="en-US" sz="350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endParaRP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500" b="1" i="0" u="sng"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Lesson Plans-  </a:t>
            </a:r>
            <a:r>
              <a:rPr kumimoji="0" lang="en-US" sz="35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These are the ultimate tools for the Instructors, providing EVERYTHING!</a:t>
            </a:r>
            <a:endParaRPr kumimoji="0" lang="en-US" sz="3500" i="0" u="none" strike="noStrike" kern="1200" cap="none" spc="-100" normalizeH="0" baseline="0" noProof="0" dirty="0">
              <a:ln>
                <a:noFill/>
              </a:ln>
              <a:solidFill>
                <a:srgbClr val="D6ECFF">
                  <a:satMod val="200000"/>
                </a:srgbClr>
              </a:solidFill>
              <a:effectLst/>
              <a:uLnTx/>
              <a:uFillTx/>
              <a:latin typeface="Consolas"/>
              <a:ea typeface="+mn-ea"/>
              <a:cs typeface="+mn-cs"/>
            </a:endParaRPr>
          </a:p>
          <a:p>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914399" y="152400"/>
            <a:ext cx="7739149" cy="6096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The G.U.S.T.O. Components</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05482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685800" y="838200"/>
            <a:ext cx="8153400" cy="5517361"/>
          </a:xfr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After reviewing the Coursework Menu for available Career Paths,  Stella and her Family have chosen Metalworking as her Graduation focus. </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2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The System she’ll start with is Manufacturing.</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200" dirty="0">
                <a:solidFill>
                  <a:srgbClr val="FEB80A">
                    <a:lumMod val="60000"/>
                    <a:lumOff val="40000"/>
                  </a:srgbClr>
                </a:solidFill>
                <a:latin typeface="Times New Roman" panose="02020603050405020304" pitchFamily="18" charset="0"/>
                <a:cs typeface="Times New Roman" panose="02020603050405020304" pitchFamily="18" charset="0"/>
              </a:rPr>
              <a:t>Pre-requisite Lessons in Middle School include Safety, First Aid, Intros to Materials, Measurement, and so on (Series 600-800) </a:t>
            </a:r>
            <a:endParaRPr kumimoji="0" lang="en-US" sz="320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endParaRP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2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In High School classes (Series 900-1200) Stella will begin to specialize with welding, brazing, etc.  p</a:t>
            </a:r>
            <a:r>
              <a:rPr lang="en-US" sz="3200" spc="-100" dirty="0" err="1">
                <a:solidFill>
                  <a:srgbClr val="FEB80A">
                    <a:lumMod val="60000"/>
                    <a:lumOff val="40000"/>
                  </a:srgbClr>
                </a:solidFill>
                <a:latin typeface="Times New Roman" panose="02020603050405020304" pitchFamily="18" charset="0"/>
                <a:cs typeface="Times New Roman" panose="02020603050405020304" pitchFamily="18" charset="0"/>
              </a:rPr>
              <a:t>erhaps</a:t>
            </a:r>
            <a:r>
              <a:rPr lang="en-US" sz="3200" spc="-100" dirty="0">
                <a:solidFill>
                  <a:srgbClr val="FEB80A">
                    <a:lumMod val="60000"/>
                    <a:lumOff val="40000"/>
                  </a:srgbClr>
                </a:solidFill>
                <a:latin typeface="Times New Roman" panose="02020603050405020304" pitchFamily="18" charset="0"/>
                <a:cs typeface="Times New Roman" panose="02020603050405020304" pitchFamily="18" charset="0"/>
              </a:rPr>
              <a:t> moving toward Art or…Industry!</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200" spc="-100" dirty="0">
                <a:solidFill>
                  <a:srgbClr val="FEB80A">
                    <a:lumMod val="60000"/>
                    <a:lumOff val="40000"/>
                  </a:srgbClr>
                </a:solidFill>
                <a:latin typeface="Times New Roman" panose="02020603050405020304" pitchFamily="18" charset="0"/>
                <a:cs typeface="Times New Roman" panose="02020603050405020304" pitchFamily="18" charset="0"/>
              </a:rPr>
              <a:t>Stella graduates, trained, eager to “get to work!” </a:t>
            </a:r>
            <a:endParaRPr kumimoji="0" lang="en-US" sz="3200" i="0" u="none" strike="noStrike" kern="1200" cap="none" spc="-100" normalizeH="0" baseline="0" noProof="0" dirty="0">
              <a:ln>
                <a:noFill/>
              </a:ln>
              <a:solidFill>
                <a:srgbClr val="D6ECFF">
                  <a:satMod val="200000"/>
                </a:srgbClr>
              </a:solidFill>
              <a:effectLst/>
              <a:uLnTx/>
              <a:uFillTx/>
              <a:latin typeface="Consolas"/>
              <a:ea typeface="+mn-ea"/>
              <a:cs typeface="+mn-cs"/>
            </a:endParaRPr>
          </a:p>
          <a:p>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685800" y="152400"/>
            <a:ext cx="8153399" cy="6858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 </a:t>
            </a:r>
            <a:r>
              <a:rPr kumimoji="0" lang="en-US" sz="40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An Example Of A G.U.S.T.O. Model</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725461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685800" y="838200"/>
            <a:ext cx="8153400" cy="5867400"/>
          </a:xfrm>
        </p:spPr>
        <p:txBody>
          <a:bodyPr>
            <a:normAutofit fontScale="8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After reviewing the Coursework Menu for available Career Paths,  Miguel and his Family have chosen Over-The-Road trucking as his Graduation focus. And he’s already a Senior! </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2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The System he’ll start with is </a:t>
            </a:r>
            <a:r>
              <a:rPr kumimoji="0" lang="en-US" sz="3200" b="1"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Transportation.</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200" dirty="0">
                <a:solidFill>
                  <a:srgbClr val="FEB80A">
                    <a:lumMod val="60000"/>
                    <a:lumOff val="40000"/>
                  </a:srgbClr>
                </a:solidFill>
                <a:latin typeface="Times New Roman" panose="02020603050405020304" pitchFamily="18" charset="0"/>
                <a:cs typeface="Times New Roman" panose="02020603050405020304" pitchFamily="18" charset="0"/>
              </a:rPr>
              <a:t>Pre-requisite Lessons in Middle School include Safety, First Aid, Intros to Traffic Control,  Rules of the Road, Principles of Maintenance, and so on. In High School he’ll be taking those </a:t>
            </a:r>
            <a:r>
              <a:rPr lang="en-US" sz="3200" b="1" dirty="0">
                <a:solidFill>
                  <a:srgbClr val="FEB80A">
                    <a:lumMod val="60000"/>
                    <a:lumOff val="40000"/>
                  </a:srgbClr>
                </a:solidFill>
                <a:latin typeface="Times New Roman" panose="02020603050405020304" pitchFamily="18" charset="0"/>
                <a:cs typeface="Times New Roman" panose="02020603050405020304" pitchFamily="18" charset="0"/>
              </a:rPr>
              <a:t>Series 600-800 classes</a:t>
            </a:r>
            <a:r>
              <a:rPr lang="en-US" sz="3200" dirty="0">
                <a:solidFill>
                  <a:srgbClr val="FEB80A">
                    <a:lumMod val="60000"/>
                    <a:lumOff val="40000"/>
                  </a:srgbClr>
                </a:solidFill>
                <a:latin typeface="Times New Roman" panose="02020603050405020304" pitchFamily="18" charset="0"/>
                <a:cs typeface="Times New Roman" panose="02020603050405020304" pitchFamily="18" charset="0"/>
              </a:rPr>
              <a:t>  “BUT!” you say “He’s a Senior!” Okay!</a:t>
            </a:r>
            <a:endParaRPr kumimoji="0" lang="en-US" sz="320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endParaRP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kumimoji="0" lang="en-US" sz="32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In his 2</a:t>
            </a:r>
            <a:r>
              <a:rPr kumimoji="0" lang="en-US" sz="3200" i="0" u="none" strike="noStrike" kern="1200" cap="none" spc="-100" normalizeH="0" baseline="3000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nd</a:t>
            </a:r>
            <a:r>
              <a:rPr kumimoji="0" lang="en-US" sz="32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Semester of High School classes (</a:t>
            </a:r>
            <a:r>
              <a:rPr kumimoji="0" lang="en-US" sz="3200" b="1"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Series 900-1200</a:t>
            </a:r>
            <a:r>
              <a:rPr kumimoji="0" lang="en-US" sz="320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 Miguel will specialize with  more Maintenance, Multi-axle, Transport, Logbook Use,  Trailer Use, Dock Leveling, etc. p</a:t>
            </a:r>
            <a:r>
              <a:rPr lang="en-US" sz="3200" spc="-100" dirty="0" err="1">
                <a:solidFill>
                  <a:srgbClr val="FEB80A">
                    <a:lumMod val="60000"/>
                    <a:lumOff val="40000"/>
                  </a:srgbClr>
                </a:solidFill>
                <a:latin typeface="Times New Roman" panose="02020603050405020304" pitchFamily="18" charset="0"/>
                <a:cs typeface="Times New Roman" panose="02020603050405020304" pitchFamily="18" charset="0"/>
              </a:rPr>
              <a:t>erhaps</a:t>
            </a:r>
            <a:r>
              <a:rPr lang="en-US" sz="3200" spc="-100" dirty="0">
                <a:solidFill>
                  <a:srgbClr val="FEB80A">
                    <a:lumMod val="60000"/>
                    <a:lumOff val="40000"/>
                  </a:srgbClr>
                </a:solidFill>
                <a:latin typeface="Times New Roman" panose="02020603050405020304" pitchFamily="18" charset="0"/>
                <a:cs typeface="Times New Roman" panose="02020603050405020304" pitchFamily="18" charset="0"/>
              </a:rPr>
              <a:t> moving toward Industry, maybe Fork-truck Use! He’ll be trained, capable in many ways.</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200" spc="-100" dirty="0">
                <a:solidFill>
                  <a:srgbClr val="FEB80A">
                    <a:lumMod val="60000"/>
                    <a:lumOff val="40000"/>
                  </a:srgbClr>
                </a:solidFill>
                <a:latin typeface="Times New Roman" panose="02020603050405020304" pitchFamily="18" charset="0"/>
                <a:cs typeface="Times New Roman" panose="02020603050405020304" pitchFamily="18" charset="0"/>
              </a:rPr>
              <a:t>Miguel graduates, trained, eager to “get to work!” </a:t>
            </a:r>
          </a:p>
          <a:p>
            <a:pPr marL="571500" marR="0" lvl="0" indent="-57150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3200" spc="-100" dirty="0">
                <a:solidFill>
                  <a:srgbClr val="FEB80A">
                    <a:lumMod val="60000"/>
                    <a:lumOff val="40000"/>
                  </a:srgbClr>
                </a:solidFill>
                <a:latin typeface="Times New Roman" panose="02020603050405020304" pitchFamily="18" charset="0"/>
                <a:cs typeface="Times New Roman" panose="02020603050405020304" pitchFamily="18" charset="0"/>
              </a:rPr>
              <a:t>“Return On Investment?” ROI in ONE YEAR!?! Yes. Correct.</a:t>
            </a:r>
            <a:endParaRPr kumimoji="0" lang="en-US" sz="3200" i="0" u="none" strike="noStrike" kern="1200" cap="none" spc="-100" normalizeH="0" baseline="0" noProof="0" dirty="0">
              <a:ln>
                <a:noFill/>
              </a:ln>
              <a:solidFill>
                <a:srgbClr val="D6ECFF">
                  <a:satMod val="200000"/>
                </a:srgbClr>
              </a:solidFill>
              <a:effectLst/>
              <a:uLnTx/>
              <a:uFillTx/>
              <a:latin typeface="Consolas"/>
              <a:ea typeface="+mn-ea"/>
              <a:cs typeface="+mn-cs"/>
            </a:endParaRPr>
          </a:p>
          <a:p>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685800" y="152400"/>
            <a:ext cx="8153399" cy="6858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 </a:t>
            </a:r>
            <a:r>
              <a:rPr kumimoji="0" lang="en-US" sz="3600" b="0" i="0" u="sng" strike="noStrike" kern="1200" cap="none" spc="-100" normalizeH="0" baseline="0" noProof="0" dirty="0">
                <a:ln>
                  <a:noFill/>
                </a:ln>
                <a:solidFill>
                  <a:srgbClr val="D6ECFF">
                    <a:satMod val="200000"/>
                  </a:srgbClr>
                </a:solidFill>
                <a:effectLst/>
                <a:uLnTx/>
                <a:uFillTx/>
                <a:latin typeface="Times New Roman" panose="02020603050405020304" pitchFamily="18" charset="0"/>
                <a:ea typeface="+mj-ea"/>
                <a:cs typeface="Times New Roman" panose="02020603050405020304" pitchFamily="18" charset="0"/>
              </a:rPr>
              <a:t>Another Example Of A G.U.S.T.O. Model</a:t>
            </a: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100" normalizeH="0" baseline="0" noProof="0" dirty="0">
              <a:ln>
                <a:noFill/>
              </a:ln>
              <a:solidFill>
                <a:srgbClr val="FEB80A">
                  <a:lumMod val="60000"/>
                  <a:lumOff val="40000"/>
                </a:srgbClr>
              </a:solidFill>
              <a:effectLst/>
              <a:uLnTx/>
              <a:uFillTx/>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1674566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40252-C484-FE61-955F-3828714A45AC}"/>
              </a:ext>
            </a:extLst>
          </p:cNvPr>
          <p:cNvSpPr>
            <a:spLocks noGrp="1"/>
          </p:cNvSpPr>
          <p:nvPr>
            <p:ph type="ctrTitle"/>
          </p:nvPr>
        </p:nvSpPr>
        <p:spPr>
          <a:xfrm>
            <a:off x="685800" y="914400"/>
            <a:ext cx="8229600" cy="5404104"/>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t>G.U.S.T.O. training will occur in a variety of settings, depending on the Program Menu items the Students, Families, and School Administrators have chosen for the Students’ Career Paths. Some electives will be conducted in the Schools, at Training Centers, Outdoor Classrooms, or places of business that have seen the value of this critical education for the future of all participants, be they Students or Educators.</a:t>
            </a:r>
            <a:br>
              <a:rPr kumimoji="0" lang="en-US" sz="3600" b="0" i="0" u="none" strike="noStrike" kern="1200" cap="none" spc="0" normalizeH="0" baseline="0" noProof="0" dirty="0">
                <a:ln>
                  <a:noFill/>
                </a:ln>
                <a:solidFill>
                  <a:srgbClr val="FEB80A">
                    <a:lumMod val="60000"/>
                    <a:lumOff val="40000"/>
                  </a:srgbClr>
                </a:solidFill>
                <a:effectLst/>
                <a:uLnTx/>
                <a:uFillTx/>
                <a:latin typeface="Times New Roman" panose="02020603050405020304" pitchFamily="18" charset="0"/>
                <a:ea typeface="+mn-ea"/>
                <a:cs typeface="Times New Roman" panose="02020603050405020304" pitchFamily="18" charset="0"/>
              </a:rPr>
            </a:br>
            <a:br>
              <a:rPr kumimoji="0" lang="en-US" sz="1800" b="0" i="0" u="none" strike="noStrike" kern="1200" cap="none" spc="0" normalizeH="0" baseline="0" noProof="0" dirty="0">
                <a:ln>
                  <a:noFill/>
                </a:ln>
                <a:solidFill>
                  <a:prstClr val="white"/>
                </a:solidFill>
                <a:effectLst/>
                <a:uLnTx/>
                <a:uFillTx/>
                <a:latin typeface="Corbel"/>
                <a:ea typeface="+mn-ea"/>
                <a:cs typeface="+mn-cs"/>
              </a:rPr>
            </a:br>
            <a:br>
              <a:rPr kumimoji="0" lang="en-US" sz="1800" b="0" i="0" u="none" strike="noStrike" kern="1200" cap="none" spc="0" normalizeH="0" baseline="0" noProof="0" dirty="0">
                <a:ln>
                  <a:noFill/>
                </a:ln>
                <a:solidFill>
                  <a:prstClr val="white"/>
                </a:solidFill>
                <a:effectLst/>
                <a:uLnTx/>
                <a:uFillTx/>
                <a:latin typeface="Corbel"/>
                <a:ea typeface="+mn-ea"/>
                <a:cs typeface="+mn-cs"/>
              </a:rPr>
            </a:b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D3AE6B6-510B-3B01-9B45-3A59BD075924}"/>
              </a:ext>
            </a:extLst>
          </p:cNvPr>
          <p:cNvSpPr>
            <a:spLocks noGrp="1"/>
          </p:cNvSpPr>
          <p:nvPr>
            <p:ph type="subTitle" idx="1"/>
          </p:nvPr>
        </p:nvSpPr>
        <p:spPr>
          <a:xfrm>
            <a:off x="914400" y="304800"/>
            <a:ext cx="7772400" cy="609600"/>
          </a:xfrm>
        </p:spPr>
        <p:txBody>
          <a:bodyPr>
            <a:normAutofit/>
          </a:bodyPr>
          <a:lstStyle/>
          <a:p>
            <a:pPr algn="ctr"/>
            <a:r>
              <a:rPr lang="en-US" sz="3200" b="1" u="sng" dirty="0">
                <a:solidFill>
                  <a:schemeClr val="accent4">
                    <a:lumMod val="40000"/>
                    <a:lumOff val="60000"/>
                  </a:schemeClr>
                </a:solidFill>
                <a:latin typeface="Times New Roman" panose="02020603050405020304" pitchFamily="18" charset="0"/>
                <a:cs typeface="Times New Roman" panose="02020603050405020304" pitchFamily="18" charset="0"/>
              </a:rPr>
              <a:t>POINTS TO CONSIDER</a:t>
            </a:r>
          </a:p>
        </p:txBody>
      </p:sp>
    </p:spTree>
    <p:extLst>
      <p:ext uri="{BB962C8B-B14F-4D97-AF65-F5344CB8AC3E}">
        <p14:creationId xmlns:p14="http://schemas.microsoft.com/office/powerpoint/2010/main" val="1521601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AD86D-F439-4B49-E829-9F5D65D94DDB}"/>
              </a:ext>
            </a:extLst>
          </p:cNvPr>
          <p:cNvSpPr>
            <a:spLocks noGrp="1"/>
          </p:cNvSpPr>
          <p:nvPr>
            <p:ph type="title"/>
          </p:nvPr>
        </p:nvSpPr>
        <p:spPr>
          <a:xfrm>
            <a:off x="914400" y="304800"/>
            <a:ext cx="7772400" cy="609600"/>
          </a:xfrm>
        </p:spPr>
        <p:txBody>
          <a:bodyPr/>
          <a:lstStyle/>
          <a:p>
            <a:pPr algn="ctr"/>
            <a:r>
              <a:rPr lang="en-US" sz="3200" b="1" u="sng" dirty="0">
                <a:latin typeface="Times New Roman" panose="02020603050405020304" pitchFamily="18" charset="0"/>
                <a:cs typeface="Times New Roman" panose="02020603050405020304" pitchFamily="18" charset="0"/>
              </a:rPr>
              <a:t>WHY G.U.S.T.O. , WHY NOW?</a:t>
            </a:r>
          </a:p>
        </p:txBody>
      </p:sp>
      <p:sp>
        <p:nvSpPr>
          <p:cNvPr id="3" name="Content Placeholder 2">
            <a:extLst>
              <a:ext uri="{FF2B5EF4-FFF2-40B4-BE49-F238E27FC236}">
                <a16:creationId xmlns:a16="http://schemas.microsoft.com/office/drawing/2014/main" id="{A2BE2E64-07A2-47C7-626A-E73D8AE99A58}"/>
              </a:ext>
            </a:extLst>
          </p:cNvPr>
          <p:cNvSpPr>
            <a:spLocks noGrp="1"/>
          </p:cNvSpPr>
          <p:nvPr>
            <p:ph idx="1"/>
          </p:nvPr>
        </p:nvSpPr>
        <p:spPr>
          <a:xfrm>
            <a:off x="685800" y="914400"/>
            <a:ext cx="8229600" cy="5638800"/>
          </a:xfrm>
        </p:spPr>
        <p:txBody>
          <a:bodyPr>
            <a:normAutofit lnSpcReduction="10000"/>
          </a:bodyPr>
          <a:lstStyle/>
          <a:p>
            <a:pPr algn="ctr"/>
            <a:r>
              <a:rPr lang="en-US" sz="3200" dirty="0">
                <a:solidFill>
                  <a:srgbClr val="FFFF00"/>
                </a:solidFill>
                <a:latin typeface="Times New Roman" panose="02020603050405020304" pitchFamily="18" charset="0"/>
                <a:cs typeface="Times New Roman" panose="02020603050405020304" pitchFamily="18" charset="0"/>
              </a:rPr>
              <a:t>History has shown that the most successful  cultures and societies have active, diverse, and dedicated forms of vocational training integrated in their ways of life, economies, and family successions. A culture can thrive or dwindle depending on its ability to pass on the skills, talents, tips &amp; tricks, and all forms of good work ethics from generation to generation. Those crucial elements have all but vanished in most educational systems. There’s only one way to remedy that so-called “brain drain” and the void that’s been created.</a:t>
            </a:r>
          </a:p>
        </p:txBody>
      </p:sp>
    </p:spTree>
    <p:extLst>
      <p:ext uri="{BB962C8B-B14F-4D97-AF65-F5344CB8AC3E}">
        <p14:creationId xmlns:p14="http://schemas.microsoft.com/office/powerpoint/2010/main" val="3407456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1676400"/>
            <a:ext cx="7391400" cy="4495800"/>
          </a:xfrm>
        </p:spPr>
        <p:txBody>
          <a:bodyPr>
            <a:normAutofit/>
          </a:bodyPr>
          <a:lstStyle/>
          <a:p>
            <a:pPr algn="ctr"/>
            <a:r>
              <a:rPr lang="en-US" sz="2800" dirty="0">
                <a:solidFill>
                  <a:schemeClr val="accent3">
                    <a:lumMod val="40000"/>
                    <a:lumOff val="60000"/>
                  </a:schemeClr>
                </a:solidFill>
                <a:latin typeface="Times New Roman" panose="02020603050405020304" pitchFamily="18" charset="0"/>
                <a:cs typeface="Times New Roman" panose="02020603050405020304" pitchFamily="18" charset="0"/>
              </a:rPr>
              <a:t>25 years in the metals industry, Engineering &amp; Maintenance Management</a:t>
            </a:r>
          </a:p>
          <a:p>
            <a:pPr algn="ctr"/>
            <a:r>
              <a:rPr lang="en-US" sz="2800" dirty="0">
                <a:solidFill>
                  <a:schemeClr val="accent6">
                    <a:lumMod val="40000"/>
                    <a:lumOff val="60000"/>
                  </a:schemeClr>
                </a:solidFill>
                <a:latin typeface="Times New Roman" panose="02020603050405020304" pitchFamily="18" charset="0"/>
                <a:cs typeface="Times New Roman" panose="02020603050405020304" pitchFamily="18" charset="0"/>
              </a:rPr>
              <a:t>5 years in Polk County, FL, Boone Middle School,</a:t>
            </a:r>
          </a:p>
          <a:p>
            <a:pPr algn="ctr"/>
            <a:r>
              <a:rPr lang="en-US" sz="2800" dirty="0">
                <a:solidFill>
                  <a:schemeClr val="accent6">
                    <a:lumMod val="40000"/>
                    <a:lumOff val="60000"/>
                  </a:schemeClr>
                </a:solidFill>
                <a:latin typeface="Times New Roman" panose="02020603050405020304" pitchFamily="18" charset="0"/>
                <a:cs typeface="Times New Roman" panose="02020603050405020304" pitchFamily="18" charset="0"/>
              </a:rPr>
              <a:t>7</a:t>
            </a:r>
            <a:r>
              <a:rPr lang="en-US" sz="2800" baseline="30000" dirty="0">
                <a:solidFill>
                  <a:schemeClr val="accent6">
                    <a:lumMod val="40000"/>
                    <a:lumOff val="60000"/>
                  </a:schemeClr>
                </a:solidFill>
                <a:latin typeface="Times New Roman" panose="02020603050405020304" pitchFamily="18" charset="0"/>
                <a:cs typeface="Times New Roman" panose="02020603050405020304" pitchFamily="18" charset="0"/>
              </a:rPr>
              <a:t>th</a:t>
            </a:r>
            <a:r>
              <a:rPr lang="en-US" sz="2800" dirty="0">
                <a:solidFill>
                  <a:schemeClr val="accent6">
                    <a:lumMod val="40000"/>
                    <a:lumOff val="60000"/>
                  </a:schemeClr>
                </a:solidFill>
                <a:latin typeface="Times New Roman" panose="02020603050405020304" pitchFamily="18" charset="0"/>
                <a:cs typeface="Times New Roman" panose="02020603050405020304" pitchFamily="18" charset="0"/>
              </a:rPr>
              <a:t> Grade Social Studies, Pre-A.P. Science 6-8, Science Coach, District Leadership Program</a:t>
            </a:r>
          </a:p>
          <a:p>
            <a:pPr algn="ctr"/>
            <a:r>
              <a:rPr lang="en-US" sz="2800" dirty="0">
                <a:solidFill>
                  <a:schemeClr val="accent3">
                    <a:lumMod val="60000"/>
                    <a:lumOff val="40000"/>
                  </a:schemeClr>
                </a:solidFill>
                <a:latin typeface="Times New Roman" panose="02020603050405020304" pitchFamily="18" charset="0"/>
                <a:cs typeface="Times New Roman" panose="02020603050405020304" pitchFamily="18" charset="0"/>
              </a:rPr>
              <a:t>5 years in Duval County (2 years, J.E.B. Stuart Middle School,  3 years. Kirby Smith MS,  Retired 2017)</a:t>
            </a:r>
          </a:p>
        </p:txBody>
      </p:sp>
      <p:sp>
        <p:nvSpPr>
          <p:cNvPr id="2" name="Title 1"/>
          <p:cNvSpPr>
            <a:spLocks noGrp="1"/>
          </p:cNvSpPr>
          <p:nvPr>
            <p:ph type="title"/>
          </p:nvPr>
        </p:nvSpPr>
        <p:spPr/>
        <p:txBody>
          <a:bodyPr/>
          <a:lstStyle/>
          <a:p>
            <a:pPr algn="ctr"/>
            <a:r>
              <a:rPr lang="en-US" sz="4800" u="sng" dirty="0">
                <a:latin typeface="Times New Roman" panose="02020603050405020304" pitchFamily="18" charset="0"/>
                <a:cs typeface="Times New Roman" panose="02020603050405020304" pitchFamily="18" charset="0"/>
              </a:rPr>
              <a:t>Mr. Snider’s Background</a:t>
            </a:r>
          </a:p>
        </p:txBody>
      </p:sp>
      <mc:AlternateContent xmlns:mc="http://schemas.openxmlformats.org/markup-compatibility/2006" xmlns:pslz="http://schemas.microsoft.com/office/powerpoint/2016/slidezoom">
        <mc:Choice Requires="pslz">
          <p:graphicFrame>
            <p:nvGraphicFramePr>
              <p:cNvPr id="5" name="Slide Zoom 4">
                <a:extLst>
                  <a:ext uri="{FF2B5EF4-FFF2-40B4-BE49-F238E27FC236}">
                    <a16:creationId xmlns:a16="http://schemas.microsoft.com/office/drawing/2014/main" id="{F2B7344B-3355-FEE6-46ED-59CE988D1CB4}"/>
                  </a:ext>
                </a:extLst>
              </p:cNvPr>
              <p:cNvGraphicFramePr>
                <a:graphicFrameLocks noChangeAspect="1"/>
              </p:cNvGraphicFramePr>
              <p:nvPr>
                <p:extLst>
                  <p:ext uri="{D42A27DB-BD31-4B8C-83A1-F6EECF244321}">
                    <p14:modId xmlns:p14="http://schemas.microsoft.com/office/powerpoint/2010/main" val="48659712"/>
                  </p:ext>
                </p:extLst>
              </p:nvPr>
            </p:nvGraphicFramePr>
            <p:xfrm>
              <a:off x="-7866529" y="4252632"/>
              <a:ext cx="2286000" cy="1714500"/>
            </p:xfrm>
            <a:graphic>
              <a:graphicData uri="http://schemas.microsoft.com/office/powerpoint/2016/slidezoom">
                <pslz:sldZm>
                  <pslz:sldZmObj sldId="257" cId="0">
                    <pslz:zmPr id="{5BEE7DE4-BE60-4A7C-BD21-392796CAA5C5}" returnToParent="0" transitionDur="1000">
                      <p166:blipFill xmlns:p166="http://schemas.microsoft.com/office/powerpoint/2016/6/main">
                        <a:blip r:embed="rId2"/>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xmlns="">
          <p:pic>
            <p:nvPicPr>
              <p:cNvPr id="5" name="Slide Zoom 4">
                <a:hlinkClick r:id="rId3" action="ppaction://hlinksldjump"/>
                <a:extLst>
                  <a:ext uri="{FF2B5EF4-FFF2-40B4-BE49-F238E27FC236}">
                    <a16:creationId xmlns:a16="http://schemas.microsoft.com/office/drawing/2014/main" id="{F2B7344B-3355-FEE6-46ED-59CE988D1CB4}"/>
                  </a:ext>
                </a:extLst>
              </p:cNvPr>
              <p:cNvPicPr>
                <a:picLocks noGrp="1" noRot="1" noChangeAspect="1" noMove="1" noResize="1" noEditPoints="1" noAdjustHandles="1" noChangeArrowheads="1" noChangeShapeType="1"/>
              </p:cNvPicPr>
              <p:nvPr/>
            </p:nvPicPr>
            <p:blipFill>
              <a:blip r:embed="rId4"/>
              <a:stretch>
                <a:fillRect/>
              </a:stretch>
            </p:blipFill>
            <p:spPr>
              <a:xfrm>
                <a:off x="-7866529" y="4252632"/>
                <a:ext cx="2286000" cy="1714500"/>
              </a:xfrm>
              <a:prstGeom prst="rect">
                <a:avLst/>
              </a:prstGeom>
              <a:ln w="3175">
                <a:solidFill>
                  <a:prstClr val="ltGray"/>
                </a:solidFill>
              </a:ln>
            </p:spPr>
          </p:pic>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914400"/>
          </a:xfrm>
        </p:spPr>
        <p:txBody>
          <a:bodyPr/>
          <a:lstStyle/>
          <a:p>
            <a:pPr algn="ctr"/>
            <a:r>
              <a:rPr lang="en-US" sz="4800" b="1" u="sng" dirty="0">
                <a:latin typeface="Times New Roman" panose="02020603050405020304" pitchFamily="18" charset="0"/>
                <a:cs typeface="Times New Roman" panose="02020603050405020304" pitchFamily="18" charset="0"/>
              </a:rPr>
              <a:t>Questions?</a:t>
            </a:r>
            <a:br>
              <a:rPr lang="en-US" sz="4800"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Personal:</a:t>
            </a:r>
            <a:br>
              <a:rPr lang="en-US" sz="4800" dirty="0">
                <a:latin typeface="Times New Roman" panose="02020603050405020304" pitchFamily="18" charset="0"/>
                <a:cs typeface="Times New Roman" panose="02020603050405020304" pitchFamily="18" charset="0"/>
              </a:rPr>
            </a:br>
            <a:r>
              <a:rPr lang="en-US" sz="3600" dirty="0">
                <a:solidFill>
                  <a:srgbClr val="FFFF0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lesjsnider@gmail.com</a:t>
            </a:r>
            <a:br>
              <a:rPr lang="en-US" sz="4800"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And G.U.S.T.O. Home:</a:t>
            </a:r>
            <a:br>
              <a:rPr lang="en-US" sz="4400" dirty="0">
                <a:latin typeface="Times New Roman" panose="02020603050405020304" pitchFamily="18" charset="0"/>
                <a:cs typeface="Times New Roman" panose="02020603050405020304" pitchFamily="18" charset="0"/>
              </a:rPr>
            </a:br>
            <a:r>
              <a:rPr lang="en-US" sz="3600" dirty="0">
                <a:solidFill>
                  <a:srgbClr val="FFFF0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lesjsnider2@gmail.com</a:t>
            </a:r>
            <a:br>
              <a:rPr lang="en-US" sz="4800" dirty="0">
                <a:latin typeface="Times New Roman" panose="02020603050405020304" pitchFamily="18" charset="0"/>
                <a:cs typeface="Times New Roman" panose="02020603050405020304" pitchFamily="18" charset="0"/>
              </a:rPr>
            </a:br>
            <a:br>
              <a:rPr lang="en-US" sz="4800" dirty="0">
                <a:latin typeface="Times New Roman" panose="02020603050405020304" pitchFamily="18" charset="0"/>
                <a:cs typeface="Times New Roman" panose="02020603050405020304" pitchFamily="18" charset="0"/>
              </a:rPr>
            </a:br>
            <a:br>
              <a:rPr lang="en-US" sz="48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THANKS FOR JOINING OUR CONVERSATION!</a:t>
            </a:r>
            <a:br>
              <a:rPr lang="en-US" sz="3600" dirty="0">
                <a:latin typeface="Times New Roman" panose="02020603050405020304" pitchFamily="18" charset="0"/>
                <a:cs typeface="Times New Roman" panose="02020603050405020304" pitchFamily="18" charset="0"/>
              </a:rPr>
            </a:br>
            <a:br>
              <a:rPr lang="en-US" sz="4800" dirty="0">
                <a:latin typeface="Times New Roman" panose="02020603050405020304" pitchFamily="18" charset="0"/>
                <a:cs typeface="Times New Roman" panose="02020603050405020304" pitchFamily="18" charset="0"/>
              </a:rPr>
            </a:b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0" y="3581400"/>
            <a:ext cx="8229600" cy="1717964"/>
          </a:xfrm>
        </p:spPr>
        <p:txBody>
          <a:bodyPr>
            <a:normAutofit/>
          </a:bodyPr>
          <a:lstStyle/>
          <a:p>
            <a:pPr marL="68580" indent="0" algn="ctr">
              <a:buNone/>
            </a:pPr>
            <a:r>
              <a:rPr lang="en-US" b="1" i="1" dirty="0">
                <a:solidFill>
                  <a:schemeClr val="accent3">
                    <a:lumMod val="60000"/>
                    <a:lumOff val="40000"/>
                  </a:schemeClr>
                </a:solidFill>
                <a:latin typeface="Times New Roman" panose="02020603050405020304" pitchFamily="18" charset="0"/>
                <a:cs typeface="Times New Roman" panose="02020603050405020304" pitchFamily="18" charset="0"/>
              </a:rPr>
              <a:t>PLEASE LET US KNOW HOW WE CAN HELP!</a:t>
            </a:r>
          </a:p>
          <a:p>
            <a:pPr marL="68580" indent="0" algn="ctr">
              <a:buNone/>
            </a:pPr>
            <a:endParaRPr lang="en-US" b="1" i="1" dirty="0">
              <a:solidFill>
                <a:schemeClr val="accent3">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6073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pPr algn="ctr"/>
            <a:r>
              <a:rPr lang="en-US" sz="4800" u="sng" dirty="0">
                <a:latin typeface="Times New Roman" panose="02020603050405020304" pitchFamily="18" charset="0"/>
                <a:cs typeface="Times New Roman" panose="02020603050405020304" pitchFamily="18" charset="0"/>
              </a:rPr>
              <a:t>Mr. Snider’s Education</a:t>
            </a:r>
          </a:p>
        </p:txBody>
      </p:sp>
      <p:sp>
        <p:nvSpPr>
          <p:cNvPr id="8" name="Content Placeholder 7"/>
          <p:cNvSpPr>
            <a:spLocks noGrp="1"/>
          </p:cNvSpPr>
          <p:nvPr>
            <p:ph idx="1"/>
          </p:nvPr>
        </p:nvSpPr>
        <p:spPr/>
        <p:txBody>
          <a:bodyPr>
            <a:normAutofit/>
          </a:bodyPr>
          <a:lstStyle/>
          <a:p>
            <a:pPr marL="68580" indent="0" algn="ctr">
              <a:buNone/>
            </a:pPr>
            <a:r>
              <a:rPr lang="en-US" dirty="0">
                <a:solidFill>
                  <a:schemeClr val="accent3">
                    <a:lumMod val="40000"/>
                    <a:lumOff val="60000"/>
                  </a:schemeClr>
                </a:solidFill>
                <a:latin typeface="Times New Roman" panose="02020603050405020304" pitchFamily="18" charset="0"/>
                <a:cs typeface="Times New Roman" panose="02020603050405020304" pitchFamily="18" charset="0"/>
              </a:rPr>
              <a:t>Ball State University, Bachelor of Science, Biology/Earth and Space Science, Economics, Political Science, Secondary Education</a:t>
            </a:r>
          </a:p>
          <a:p>
            <a:pPr marL="68580" indent="0" algn="ctr">
              <a:buNone/>
            </a:pPr>
            <a:endParaRPr lang="en-US" dirty="0">
              <a:solidFill>
                <a:schemeClr val="accent3">
                  <a:lumMod val="40000"/>
                  <a:lumOff val="60000"/>
                </a:schemeClr>
              </a:solidFill>
              <a:latin typeface="Times New Roman" panose="02020603050405020304" pitchFamily="18" charset="0"/>
              <a:cs typeface="Times New Roman" panose="02020603050405020304" pitchFamily="18" charset="0"/>
            </a:endParaRPr>
          </a:p>
          <a:p>
            <a:pPr marL="68580" indent="0" algn="ctr">
              <a:buNone/>
            </a:pPr>
            <a:r>
              <a:rPr lang="en-US" dirty="0">
                <a:solidFill>
                  <a:schemeClr val="accent6">
                    <a:lumMod val="40000"/>
                    <a:lumOff val="60000"/>
                  </a:schemeClr>
                </a:solidFill>
                <a:latin typeface="Times New Roman" panose="02020603050405020304" pitchFamily="18" charset="0"/>
                <a:cs typeface="Times New Roman" panose="02020603050405020304" pitchFamily="18" charset="0"/>
              </a:rPr>
              <a:t>American College of Education, Masters Degree</a:t>
            </a:r>
          </a:p>
          <a:p>
            <a:pPr marL="68580" indent="0" algn="ctr">
              <a:buNone/>
            </a:pPr>
            <a:r>
              <a:rPr lang="en-US" dirty="0">
                <a:solidFill>
                  <a:schemeClr val="accent6">
                    <a:lumMod val="40000"/>
                    <a:lumOff val="60000"/>
                  </a:schemeClr>
                </a:solidFill>
                <a:latin typeface="Times New Roman" panose="02020603050405020304" pitchFamily="18" charset="0"/>
                <a:cs typeface="Times New Roman" panose="02020603050405020304" pitchFamily="18" charset="0"/>
              </a:rPr>
              <a:t>Educational Leadership</a:t>
            </a:r>
          </a:p>
          <a:p>
            <a:pPr marL="68580" indent="0" algn="ctr">
              <a:buNone/>
            </a:pPr>
            <a:endParaRPr lang="en-US" sz="800" dirty="0">
              <a:solidFill>
                <a:schemeClr val="accent2"/>
              </a:solidFill>
              <a:latin typeface="Times New Roman" panose="02020603050405020304" pitchFamily="18" charset="0"/>
              <a:cs typeface="Times New Roman" panose="02020603050405020304" pitchFamily="18" charset="0"/>
            </a:endParaRPr>
          </a:p>
          <a:p>
            <a:pPr marL="68580" indent="0" algn="ctr">
              <a:buNone/>
            </a:pPr>
            <a:r>
              <a:rPr lang="en-US" dirty="0">
                <a:solidFill>
                  <a:schemeClr val="accent3">
                    <a:lumMod val="60000"/>
                    <a:lumOff val="40000"/>
                  </a:schemeClr>
                </a:solidFill>
                <a:latin typeface="Times New Roman" panose="02020603050405020304" pitchFamily="18" charset="0"/>
                <a:cs typeface="Times New Roman" panose="02020603050405020304" pitchFamily="18" charset="0"/>
              </a:rPr>
              <a:t>Numerous On- and Off-Site Training and Professional Certification Programs</a:t>
            </a:r>
            <a:endParaRPr lang="en-US" dirty="0">
              <a:solidFill>
                <a:schemeClr val="accent3">
                  <a:lumMod val="40000"/>
                  <a:lumOff val="60000"/>
                </a:schemeClr>
              </a:solidFill>
              <a:latin typeface="Times New Roman" panose="02020603050405020304" pitchFamily="18" charset="0"/>
              <a:cs typeface="Times New Roman" panose="02020603050405020304" pitchFamily="18" charset="0"/>
            </a:endParaRPr>
          </a:p>
          <a:p>
            <a:pPr marL="68580" indent="0" algn="ctr">
              <a:buNone/>
            </a:pPr>
            <a:endParaRPr lang="en-US" dirty="0">
              <a:solidFill>
                <a:schemeClr val="accent3">
                  <a:lumMod val="40000"/>
                  <a:lumOff val="60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u="sng" dirty="0">
                <a:latin typeface="Times New Roman" panose="02020603050405020304" pitchFamily="18" charset="0"/>
                <a:cs typeface="Times New Roman" panose="02020603050405020304" pitchFamily="18" charset="0"/>
              </a:rPr>
              <a:t>Prior Teacher Certification</a:t>
            </a:r>
          </a:p>
        </p:txBody>
      </p:sp>
      <p:sp>
        <p:nvSpPr>
          <p:cNvPr id="3" name="Content Placeholder 2"/>
          <p:cNvSpPr>
            <a:spLocks noGrp="1"/>
          </p:cNvSpPr>
          <p:nvPr>
            <p:ph idx="1"/>
          </p:nvPr>
        </p:nvSpPr>
        <p:spPr/>
        <p:txBody>
          <a:bodyPr/>
          <a:lstStyle/>
          <a:p>
            <a:pPr marL="68580" indent="0" algn="ctr">
              <a:buNone/>
            </a:pPr>
            <a:r>
              <a:rPr lang="en-US" dirty="0">
                <a:solidFill>
                  <a:schemeClr val="accent3">
                    <a:lumMod val="60000"/>
                    <a:lumOff val="40000"/>
                  </a:schemeClr>
                </a:solidFill>
                <a:latin typeface="Times New Roman" panose="02020603050405020304" pitchFamily="18" charset="0"/>
                <a:cs typeface="Times New Roman" panose="02020603050405020304" pitchFamily="18" charset="0"/>
              </a:rPr>
              <a:t>Florida Department of Education</a:t>
            </a:r>
          </a:p>
          <a:p>
            <a:pPr marL="68580" indent="0" algn="ctr">
              <a:buNone/>
            </a:pPr>
            <a:r>
              <a:rPr lang="en-US" dirty="0">
                <a:solidFill>
                  <a:schemeClr val="accent3">
                    <a:lumMod val="60000"/>
                    <a:lumOff val="40000"/>
                  </a:schemeClr>
                </a:solidFill>
                <a:latin typeface="Times New Roman" panose="02020603050405020304" pitchFamily="18" charset="0"/>
                <a:cs typeface="Times New Roman" panose="02020603050405020304" pitchFamily="18" charset="0"/>
              </a:rPr>
              <a:t>Professional Educators Certificates</a:t>
            </a:r>
          </a:p>
          <a:p>
            <a:pPr marL="68580" indent="0" algn="ctr">
              <a:buNone/>
            </a:pPr>
            <a:r>
              <a:rPr lang="en-US" dirty="0">
                <a:solidFill>
                  <a:schemeClr val="accent6">
                    <a:lumMod val="40000"/>
                    <a:lumOff val="60000"/>
                  </a:schemeClr>
                </a:solidFill>
                <a:latin typeface="Times New Roman" panose="02020603050405020304" pitchFamily="18" charset="0"/>
                <a:cs typeface="Times New Roman" panose="02020603050405020304" pitchFamily="18" charset="0"/>
              </a:rPr>
              <a:t>Certified For:</a:t>
            </a:r>
          </a:p>
          <a:p>
            <a:pPr marL="68580" indent="0" algn="ctr">
              <a:buNone/>
            </a:pPr>
            <a:r>
              <a:rPr lang="en-US" dirty="0">
                <a:solidFill>
                  <a:schemeClr val="accent3">
                    <a:lumMod val="60000"/>
                    <a:lumOff val="40000"/>
                  </a:schemeClr>
                </a:solidFill>
                <a:latin typeface="Times New Roman" panose="02020603050405020304" pitchFamily="18" charset="0"/>
                <a:cs typeface="Times New Roman" panose="02020603050405020304" pitchFamily="18" charset="0"/>
              </a:rPr>
              <a:t>Educational Leadership, All Levels</a:t>
            </a:r>
          </a:p>
          <a:p>
            <a:pPr marL="68580" indent="0" algn="ctr">
              <a:buNone/>
            </a:pPr>
            <a:r>
              <a:rPr lang="en-US" dirty="0">
                <a:solidFill>
                  <a:schemeClr val="accent3">
                    <a:lumMod val="60000"/>
                    <a:lumOff val="40000"/>
                  </a:schemeClr>
                </a:solidFill>
                <a:latin typeface="Times New Roman" panose="02020603050405020304" pitchFamily="18" charset="0"/>
                <a:cs typeface="Times New Roman" panose="02020603050405020304" pitchFamily="18" charset="0"/>
              </a:rPr>
              <a:t>General Science, Grades 5-9</a:t>
            </a:r>
          </a:p>
          <a:p>
            <a:pPr marL="68580" indent="0" algn="ctr">
              <a:buNone/>
            </a:pPr>
            <a:r>
              <a:rPr lang="en-US" dirty="0">
                <a:solidFill>
                  <a:schemeClr val="accent3">
                    <a:lumMod val="60000"/>
                    <a:lumOff val="40000"/>
                  </a:schemeClr>
                </a:solidFill>
                <a:latin typeface="Times New Roman" panose="02020603050405020304" pitchFamily="18" charset="0"/>
                <a:cs typeface="Times New Roman" panose="02020603050405020304" pitchFamily="18" charset="0"/>
              </a:rPr>
              <a:t>Middle Grades Integrated Curriculum, 5-9</a:t>
            </a:r>
          </a:p>
          <a:p>
            <a:pPr marL="68580" indent="0" algn="ctr">
              <a:buNone/>
            </a:pPr>
            <a:r>
              <a:rPr lang="en-US" dirty="0">
                <a:solidFill>
                  <a:schemeClr val="accent3">
                    <a:lumMod val="60000"/>
                    <a:lumOff val="40000"/>
                  </a:schemeClr>
                </a:solidFill>
                <a:latin typeface="Times New Roman" panose="02020603050405020304" pitchFamily="18" charset="0"/>
                <a:cs typeface="Times New Roman" panose="02020603050405020304" pitchFamily="18" charset="0"/>
              </a:rPr>
              <a:t>Social Science, Grades 5-9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77593"/>
            <a:ext cx="7772400" cy="914400"/>
          </a:xfrm>
        </p:spPr>
        <p:txBody>
          <a:bodyPr/>
          <a:lstStyle/>
          <a:p>
            <a:pPr algn="ctr"/>
            <a:r>
              <a:rPr lang="en-US" sz="4800" u="sng" dirty="0">
                <a:latin typeface="Times New Roman" panose="02020603050405020304" pitchFamily="18" charset="0"/>
                <a:cs typeface="Times New Roman" panose="02020603050405020304" pitchFamily="18" charset="0"/>
              </a:rPr>
              <a:t>G.U.S.T.O. FOCUS</a:t>
            </a:r>
          </a:p>
        </p:txBody>
      </p:sp>
      <p:sp>
        <p:nvSpPr>
          <p:cNvPr id="3" name="Content Placeholder 2"/>
          <p:cNvSpPr>
            <a:spLocks noGrp="1"/>
          </p:cNvSpPr>
          <p:nvPr>
            <p:ph idx="1"/>
          </p:nvPr>
        </p:nvSpPr>
        <p:spPr>
          <a:xfrm>
            <a:off x="914400" y="1291994"/>
            <a:ext cx="7772400" cy="5198038"/>
          </a:xfrm>
        </p:spPr>
        <p:txBody>
          <a:bodyPr>
            <a:normAutofit fontScale="92500"/>
          </a:bodyPr>
          <a:lstStyle/>
          <a:p>
            <a:pPr marL="68580" indent="0" algn="ctr">
              <a:buNone/>
            </a:pPr>
            <a:r>
              <a:rPr lang="en-US" sz="4000" u="sng" dirty="0">
                <a:solidFill>
                  <a:schemeClr val="accent3">
                    <a:lumMod val="60000"/>
                    <a:lumOff val="40000"/>
                  </a:schemeClr>
                </a:solidFill>
                <a:latin typeface="Times New Roman" panose="02020603050405020304" pitchFamily="18" charset="0"/>
                <a:cs typeface="Times New Roman" panose="02020603050405020304" pitchFamily="18" charset="0"/>
              </a:rPr>
              <a:t>MISSION:</a:t>
            </a:r>
          </a:p>
          <a:p>
            <a:pPr marL="68580" indent="0" algn="ctr">
              <a:buNone/>
            </a:pPr>
            <a:r>
              <a:rPr lang="en-US" sz="4000" dirty="0">
                <a:solidFill>
                  <a:schemeClr val="accent3">
                    <a:lumMod val="60000"/>
                    <a:lumOff val="40000"/>
                  </a:schemeClr>
                </a:solidFill>
                <a:latin typeface="Times New Roman" panose="02020603050405020304" pitchFamily="18" charset="0"/>
                <a:cs typeface="Times New Roman" panose="02020603050405020304" pitchFamily="18" charset="0"/>
              </a:rPr>
              <a:t>To instill confidence and self-esteem through life skills training in Secondary Education.</a:t>
            </a:r>
          </a:p>
          <a:p>
            <a:pPr marL="68580" indent="0" algn="ctr">
              <a:buNone/>
            </a:pPr>
            <a:r>
              <a:rPr lang="en-US" sz="4000" u="sng" dirty="0">
                <a:solidFill>
                  <a:schemeClr val="accent3">
                    <a:lumMod val="60000"/>
                    <a:lumOff val="40000"/>
                  </a:schemeClr>
                </a:solidFill>
                <a:latin typeface="Times New Roman" panose="02020603050405020304" pitchFamily="18" charset="0"/>
                <a:cs typeface="Times New Roman" panose="02020603050405020304" pitchFamily="18" charset="0"/>
              </a:rPr>
              <a:t>VISION:</a:t>
            </a:r>
          </a:p>
          <a:p>
            <a:pPr marL="68580" indent="0" algn="ctr">
              <a:buNone/>
            </a:pPr>
            <a:r>
              <a:rPr lang="en-US" sz="4000" dirty="0">
                <a:solidFill>
                  <a:schemeClr val="accent3">
                    <a:lumMod val="60000"/>
                    <a:lumOff val="40000"/>
                  </a:schemeClr>
                </a:solidFill>
                <a:latin typeface="Times New Roman" panose="02020603050405020304" pitchFamily="18" charset="0"/>
                <a:cs typeface="Times New Roman" panose="02020603050405020304" pitchFamily="18" charset="0"/>
              </a:rPr>
              <a:t>Millions of Young People graduating from High School with skills that will serve them for the rest of their lives.</a:t>
            </a:r>
            <a:endParaRPr lang="en-US" sz="4000" u="sng" dirty="0">
              <a:solidFill>
                <a:schemeClr val="accent3">
                  <a:lumMod val="60000"/>
                  <a:lumOff val="40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u="sng" dirty="0">
                <a:latin typeface="Times New Roman" panose="02020603050405020304" pitchFamily="18" charset="0"/>
                <a:cs typeface="Times New Roman" panose="02020603050405020304" pitchFamily="18" charset="0"/>
              </a:rPr>
              <a:t>Guiding Philosophies</a:t>
            </a:r>
          </a:p>
        </p:txBody>
      </p:sp>
      <p:sp>
        <p:nvSpPr>
          <p:cNvPr id="3" name="Content Placeholder 2"/>
          <p:cNvSpPr>
            <a:spLocks noGrp="1"/>
          </p:cNvSpPr>
          <p:nvPr>
            <p:ph idx="1"/>
          </p:nvPr>
        </p:nvSpPr>
        <p:spPr>
          <a:xfrm>
            <a:off x="609599" y="1295400"/>
            <a:ext cx="8382001" cy="5279136"/>
          </a:xfrm>
        </p:spPr>
        <p:txBody>
          <a:bodyPr>
            <a:normAutofit/>
          </a:bodyPr>
          <a:lstStyle/>
          <a:p>
            <a:pPr marL="68580" indent="0" algn="ctr">
              <a:buNone/>
            </a:pPr>
            <a:r>
              <a:rPr lang="en-US" sz="3600" dirty="0">
                <a:solidFill>
                  <a:schemeClr val="accent3">
                    <a:lumMod val="60000"/>
                    <a:lumOff val="40000"/>
                  </a:schemeClr>
                </a:solidFill>
                <a:latin typeface="Times New Roman" panose="02020603050405020304" pitchFamily="18" charset="0"/>
                <a:cs typeface="Times New Roman" panose="02020603050405020304" pitchFamily="18" charset="0"/>
              </a:rPr>
              <a:t>Knowledge is like air, water, energy, and sustenance- there’s plenty to go around, and it’s mostly free. We don’t have a supply issue, we have a distribution issue.</a:t>
            </a:r>
          </a:p>
          <a:p>
            <a:pPr marL="68580" indent="0" algn="ctr">
              <a:buNone/>
            </a:pPr>
            <a:r>
              <a:rPr lang="en-US" sz="3600" dirty="0">
                <a:solidFill>
                  <a:schemeClr val="accent3">
                    <a:lumMod val="60000"/>
                    <a:lumOff val="40000"/>
                  </a:schemeClr>
                </a:solidFill>
                <a:latin typeface="Times New Roman" panose="02020603050405020304" pitchFamily="18" charset="0"/>
                <a:cs typeface="Times New Roman" panose="02020603050405020304" pitchFamily="18" charset="0"/>
              </a:rPr>
              <a:t>The pervasive and systemic loss of instruction for young people in the most critical and basic areas of skill &amp; expertise in most areas of everyday living is massive.</a:t>
            </a:r>
          </a:p>
          <a:p>
            <a:pPr marL="68580" indent="0" algn="ctr">
              <a:buNone/>
            </a:pPr>
            <a:endParaRPr lang="en-US" dirty="0">
              <a:solidFill>
                <a:srgbClr val="FFFF00"/>
              </a:solidFill>
              <a:latin typeface="Times New Roman" panose="02020603050405020304" pitchFamily="18" charset="0"/>
              <a:cs typeface="Times New Roman" panose="02020603050405020304" pitchFamily="18" charset="0"/>
            </a:endParaRPr>
          </a:p>
          <a:p>
            <a:pPr marL="68580" indent="0" algn="ctr">
              <a:buNone/>
            </a:pPr>
            <a:endParaRPr lang="en-US" dirty="0">
              <a:solidFill>
                <a:schemeClr val="accent3">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6389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990600"/>
            <a:ext cx="8382001" cy="5583936"/>
          </a:xfrm>
        </p:spPr>
        <p:txBody>
          <a:bodyPr>
            <a:noAutofit/>
          </a:bodyPr>
          <a:lstStyle/>
          <a:p>
            <a:pPr marL="68580" indent="0" algn="ctr">
              <a:buNone/>
            </a:pPr>
            <a:r>
              <a:rPr lang="en-US" sz="3600" dirty="0">
                <a:solidFill>
                  <a:schemeClr val="accent3">
                    <a:lumMod val="60000"/>
                    <a:lumOff val="40000"/>
                  </a:schemeClr>
                </a:solidFill>
                <a:latin typeface="Times New Roman" panose="02020603050405020304" pitchFamily="18" charset="0"/>
                <a:cs typeface="Times New Roman" panose="02020603050405020304" pitchFamily="18" charset="0"/>
              </a:rPr>
              <a:t>G.U.S.T.O. exists to remove lack of funding as a reason or excuse for the absence of Life Skills Training in our Middle and High Schools across the Nation and beyond.</a:t>
            </a:r>
          </a:p>
          <a:p>
            <a:pPr marL="68580" indent="0" algn="ctr">
              <a:buNone/>
            </a:pPr>
            <a:r>
              <a:rPr lang="en-US" sz="3600" dirty="0">
                <a:solidFill>
                  <a:schemeClr val="accent3">
                    <a:lumMod val="60000"/>
                    <a:lumOff val="40000"/>
                  </a:schemeClr>
                </a:solidFill>
                <a:latin typeface="Times New Roman" panose="02020603050405020304" pitchFamily="18" charset="0"/>
                <a:cs typeface="Times New Roman" panose="02020603050405020304" pitchFamily="18" charset="0"/>
              </a:rPr>
              <a:t>The Foundation provides for all Instructional Materials, Curriculum Guides, Lesson Plans, Pre- and Post-Assessments, Instructors, Adult Wages, Stipends, Supplies, Transportation, Equipment, Facilities, Insurances, and Career Paths.</a:t>
            </a:r>
          </a:p>
          <a:p>
            <a:pPr marL="68580" indent="0" algn="ctr">
              <a:buNone/>
            </a:pPr>
            <a:endParaRPr lang="en-US" sz="3600" dirty="0">
              <a:solidFill>
                <a:schemeClr val="accent3">
                  <a:lumMod val="60000"/>
                  <a:lumOff val="40000"/>
                </a:schemeClr>
              </a:solidFill>
              <a:latin typeface="Times New Roman" panose="02020603050405020304" pitchFamily="18" charset="0"/>
              <a:cs typeface="Times New Roman" panose="02020603050405020304" pitchFamily="18" charset="0"/>
            </a:endParaRPr>
          </a:p>
          <a:p>
            <a:pPr marL="68580" indent="0" algn="ctr">
              <a:buNone/>
            </a:pPr>
            <a:endParaRPr lang="en-US" u="sng" dirty="0">
              <a:latin typeface="Times New Roman" panose="02020603050405020304" pitchFamily="18" charset="0"/>
              <a:cs typeface="Times New Roman" panose="02020603050405020304" pitchFamily="18" charset="0"/>
            </a:endParaRPr>
          </a:p>
          <a:p>
            <a:pPr marL="68580" indent="0" algn="ctr">
              <a:buNone/>
            </a:pPr>
            <a:endParaRPr lang="en-US" sz="3600" dirty="0">
              <a:solidFill>
                <a:schemeClr val="accent3">
                  <a:lumMod val="60000"/>
                  <a:lumOff val="40000"/>
                </a:schemeClr>
              </a:solidFill>
              <a:latin typeface="Times New Roman" panose="02020603050405020304" pitchFamily="18" charset="0"/>
              <a:cs typeface="Times New Roman" panose="02020603050405020304" pitchFamily="18" charset="0"/>
            </a:endParaRPr>
          </a:p>
        </p:txBody>
      </p:sp>
      <p:sp>
        <p:nvSpPr>
          <p:cNvPr id="5" name="Title 4">
            <a:extLst>
              <a:ext uri="{FF2B5EF4-FFF2-40B4-BE49-F238E27FC236}">
                <a16:creationId xmlns:a16="http://schemas.microsoft.com/office/drawing/2014/main" id="{2C915720-326F-1BDE-17BD-ADA4F3B9BF0A}"/>
              </a:ext>
            </a:extLst>
          </p:cNvPr>
          <p:cNvSpPr>
            <a:spLocks noGrp="1"/>
          </p:cNvSpPr>
          <p:nvPr>
            <p:ph type="title"/>
          </p:nvPr>
        </p:nvSpPr>
        <p:spPr>
          <a:xfrm>
            <a:off x="609599" y="255181"/>
            <a:ext cx="8001002" cy="583019"/>
          </a:xfrm>
        </p:spPr>
        <p:txBody>
          <a:bodyPr/>
          <a:lstStyle/>
          <a:p>
            <a:pPr algn="ctr"/>
            <a:r>
              <a:rPr lang="en-US" u="sng" dirty="0">
                <a:latin typeface="Times New Roman" panose="02020603050405020304" pitchFamily="18" charset="0"/>
                <a:cs typeface="Times New Roman" panose="02020603050405020304" pitchFamily="18" charset="0"/>
              </a:rPr>
              <a:t>The G.U.S.T.O. Mandate</a:t>
            </a:r>
          </a:p>
        </p:txBody>
      </p:sp>
    </p:spTree>
    <p:extLst>
      <p:ext uri="{BB962C8B-B14F-4D97-AF65-F5344CB8AC3E}">
        <p14:creationId xmlns:p14="http://schemas.microsoft.com/office/powerpoint/2010/main" val="1190501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D4965-7964-3903-72B4-9347B58AE4F4}"/>
              </a:ext>
            </a:extLst>
          </p:cNvPr>
          <p:cNvSpPr>
            <a:spLocks noGrp="1"/>
          </p:cNvSpPr>
          <p:nvPr>
            <p:ph type="title"/>
          </p:nvPr>
        </p:nvSpPr>
        <p:spPr>
          <a:xfrm>
            <a:off x="533400" y="228600"/>
            <a:ext cx="8153400" cy="685800"/>
          </a:xfrm>
        </p:spPr>
        <p:txBody>
          <a:bodyPr/>
          <a:lstStyle/>
          <a:p>
            <a:pPr algn="ctr"/>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The Two G.U.S.T.O. Gifts</a:t>
            </a:r>
            <a:br>
              <a:rPr lang="en-US" u="sng" dirty="0">
                <a:latin typeface="Times New Roman" panose="02020603050405020304" pitchFamily="18" charset="0"/>
                <a:cs typeface="Times New Roman" panose="02020603050405020304" pitchFamily="18" charset="0"/>
              </a:rPr>
            </a:b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 </a:t>
            </a:r>
            <a:r>
              <a:rPr lang="en-US" sz="3600" b="1" u="sng" dirty="0">
                <a:solidFill>
                  <a:srgbClr val="FEB80A">
                    <a:lumMod val="60000"/>
                    <a:lumOff val="40000"/>
                  </a:srgbClr>
                </a:solidFill>
                <a:latin typeface="Times New Roman" panose="02020603050405020304" pitchFamily="18" charset="0"/>
                <a:cs typeface="Times New Roman" panose="02020603050405020304" pitchFamily="18" charset="0"/>
              </a:rPr>
              <a:t>RELEVANCE:</a:t>
            </a: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 </a:t>
            </a:r>
            <a:br>
              <a:rPr lang="en-US" sz="3600" dirty="0">
                <a:solidFill>
                  <a:srgbClr val="FEB80A">
                    <a:lumMod val="60000"/>
                    <a:lumOff val="40000"/>
                  </a:srgbClr>
                </a:solidFill>
                <a:latin typeface="Times New Roman" panose="02020603050405020304" pitchFamily="18" charset="0"/>
                <a:cs typeface="Times New Roman" panose="02020603050405020304" pitchFamily="18" charset="0"/>
              </a:rPr>
            </a:b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Students will quickly learn the importance of success in their other coursework as it affects their skills acquisition both contractually and out of pure need. The Program excels in providing almost immediate</a:t>
            </a:r>
            <a:r>
              <a:rPr lang="en-US" sz="3600" baseline="0" dirty="0">
                <a:solidFill>
                  <a:srgbClr val="FEB80A">
                    <a:lumMod val="60000"/>
                    <a:lumOff val="40000"/>
                  </a:srgbClr>
                </a:solidFill>
                <a:latin typeface="Times New Roman" panose="02020603050405020304" pitchFamily="18" charset="0"/>
                <a:cs typeface="Times New Roman" panose="02020603050405020304" pitchFamily="18" charset="0"/>
              </a:rPr>
              <a:t> </a:t>
            </a: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usefulness of vocational abilities and approaches in daily Life, especially as it enhances &amp; improves Reading and Math applications. Students discover that other classes actually matter. </a:t>
            </a:r>
            <a:endParaRPr lang="en-US" dirty="0"/>
          </a:p>
        </p:txBody>
      </p:sp>
      <p:sp>
        <p:nvSpPr>
          <p:cNvPr id="5" name="TextBox 4">
            <a:extLst>
              <a:ext uri="{FF2B5EF4-FFF2-40B4-BE49-F238E27FC236}">
                <a16:creationId xmlns:a16="http://schemas.microsoft.com/office/drawing/2014/main" id="{627D724F-F4D7-8572-C5E2-1F8DF0AB8C7A}"/>
              </a:ext>
            </a:extLst>
          </p:cNvPr>
          <p:cNvSpPr txBox="1"/>
          <p:nvPr/>
        </p:nvSpPr>
        <p:spPr>
          <a:xfrm>
            <a:off x="2290156" y="3082235"/>
            <a:ext cx="4580312" cy="369332"/>
          </a:xfrm>
          <a:prstGeom prst="rect">
            <a:avLst/>
          </a:prstGeom>
          <a:noFill/>
        </p:spPr>
        <p:txBody>
          <a:bodyPr wrap="square">
            <a:spAutoFit/>
          </a:bodyPr>
          <a:lstStyle/>
          <a:p>
            <a:r>
              <a:rPr lang="en-US" u="sng" dirty="0">
                <a:latin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143274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BE8E-E819-F3FD-739C-300A793C3CDB}"/>
              </a:ext>
            </a:extLst>
          </p:cNvPr>
          <p:cNvSpPr>
            <a:spLocks noGrp="1"/>
          </p:cNvSpPr>
          <p:nvPr>
            <p:ph type="title"/>
          </p:nvPr>
        </p:nvSpPr>
        <p:spPr>
          <a:xfrm>
            <a:off x="914400" y="469189"/>
            <a:ext cx="7772400" cy="914400"/>
          </a:xfrm>
        </p:spPr>
        <p:txBody>
          <a:bodyPr/>
          <a:lstStyle/>
          <a:p>
            <a:br>
              <a:rPr lang="en-US" sz="3600" kern="1200" dirty="0">
                <a:solidFill>
                  <a:srgbClr val="FED46C"/>
                </a:solidFill>
                <a:effectLst/>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br>
              <a:rPr lang="en-US" sz="3600" dirty="0">
                <a:solidFill>
                  <a:srgbClr val="FED46C"/>
                </a:solidFill>
                <a:latin typeface="Times New Roman" panose="02020603050405020304" pitchFamily="18" charset="0"/>
                <a:ea typeface="+mn-ea"/>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CCF92A2-0355-DCE5-7BAB-D2DF7164E4D5}"/>
              </a:ext>
            </a:extLst>
          </p:cNvPr>
          <p:cNvSpPr>
            <a:spLocks noGrp="1"/>
          </p:cNvSpPr>
          <p:nvPr>
            <p:ph idx="1"/>
          </p:nvPr>
        </p:nvSpPr>
        <p:spPr>
          <a:xfrm>
            <a:off x="914400" y="1219201"/>
            <a:ext cx="7772400" cy="5136360"/>
          </a:xfrm>
        </p:spPr>
        <p:txBody>
          <a:bodyPr/>
          <a:lstStyle/>
          <a:p>
            <a:endParaRPr lang="en-US" dirty="0"/>
          </a:p>
        </p:txBody>
      </p:sp>
      <p:sp>
        <p:nvSpPr>
          <p:cNvPr id="4" name="Title 1">
            <a:extLst>
              <a:ext uri="{FF2B5EF4-FFF2-40B4-BE49-F238E27FC236}">
                <a16:creationId xmlns:a16="http://schemas.microsoft.com/office/drawing/2014/main" id="{FE066638-F63F-124C-EC5A-2B4A6310B81E}"/>
              </a:ext>
            </a:extLst>
          </p:cNvPr>
          <p:cNvSpPr txBox="1">
            <a:spLocks/>
          </p:cNvSpPr>
          <p:nvPr/>
        </p:nvSpPr>
        <p:spPr>
          <a:xfrm>
            <a:off x="947651" y="158395"/>
            <a:ext cx="7739149" cy="6858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r>
              <a:rPr lang="en-US" dirty="0">
                <a:solidFill>
                  <a:srgbClr val="D6ECFF">
                    <a:satMod val="200000"/>
                  </a:srgbClr>
                </a:solidFill>
                <a:latin typeface="Times New Roman" panose="02020603050405020304" pitchFamily="18" charset="0"/>
                <a:cs typeface="Times New Roman" panose="02020603050405020304" pitchFamily="18" charset="0"/>
              </a:rPr>
              <a:t>           </a:t>
            </a:r>
            <a:r>
              <a:rPr lang="en-US" u="sng" dirty="0">
                <a:solidFill>
                  <a:srgbClr val="D6ECFF">
                    <a:satMod val="200000"/>
                  </a:srgbClr>
                </a:solidFill>
                <a:latin typeface="Times New Roman" panose="02020603050405020304" pitchFamily="18" charset="0"/>
                <a:cs typeface="Times New Roman" panose="02020603050405020304" pitchFamily="18" charset="0"/>
              </a:rPr>
              <a:t>The Two G.U.S.T.O. Gifts</a:t>
            </a:r>
            <a:endParaRPr lang="en-US" sz="3600" dirty="0">
              <a:solidFill>
                <a:srgbClr val="FEB80A">
                  <a:lumMod val="60000"/>
                  <a:lumOff val="40000"/>
                </a:srgbClr>
              </a:solidFill>
              <a:latin typeface="Times New Roman" panose="02020603050405020304" pitchFamily="18" charset="0"/>
              <a:cs typeface="Times New Roman" panose="02020603050405020304" pitchFamily="18" charset="0"/>
            </a:endParaRPr>
          </a:p>
          <a:p>
            <a:pPr algn="ct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There are many huge opportunities for Co-Teaching and cross-learning as the different groups advance through each school year in the Program.  When teams are directly involved in their collective success, all learning becomes Relevant to their chances for success and a full life after High School.</a:t>
            </a:r>
          </a:p>
          <a:p>
            <a:pPr algn="ct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   </a:t>
            </a:r>
          </a:p>
          <a:p>
            <a:pPr algn="ctr"/>
            <a:r>
              <a:rPr lang="en-US" sz="3600" dirty="0">
                <a:solidFill>
                  <a:srgbClr val="FEB80A">
                    <a:lumMod val="60000"/>
                    <a:lumOff val="40000"/>
                  </a:srgbClr>
                </a:solidFill>
                <a:latin typeface="Times New Roman" panose="02020603050405020304" pitchFamily="18" charset="0"/>
                <a:cs typeface="Times New Roman" panose="02020603050405020304" pitchFamily="18" charset="0"/>
              </a:rPr>
              <a:t>The second gift of G.U.S.T.O. is  historical and extremely important for its timing.</a:t>
            </a:r>
            <a:endParaRPr lang="en-US" dirty="0"/>
          </a:p>
        </p:txBody>
      </p:sp>
    </p:spTree>
    <p:extLst>
      <p:ext uri="{BB962C8B-B14F-4D97-AF65-F5344CB8AC3E}">
        <p14:creationId xmlns:p14="http://schemas.microsoft.com/office/powerpoint/2010/main" val="1503312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Metro</Template>
  <TotalTime>34575</TotalTime>
  <Words>1654</Words>
  <Application>Microsoft Office PowerPoint</Application>
  <PresentationFormat>On-screen Show (4:3)</PresentationFormat>
  <Paragraphs>115</Paragraphs>
  <Slides>20</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Consolas</vt:lpstr>
      <vt:lpstr>Corbel</vt:lpstr>
      <vt:lpstr>Times New Roman</vt:lpstr>
      <vt:lpstr>Wingdings</vt:lpstr>
      <vt:lpstr>Wingdings 2</vt:lpstr>
      <vt:lpstr>Wingdings 3</vt:lpstr>
      <vt:lpstr>Metro</vt:lpstr>
      <vt:lpstr>Welcome TO G.U.S.T.O.* Life skills training, inc.  EFFECTIVE APRIL, 2024</vt:lpstr>
      <vt:lpstr>Mr. Snider’s Background</vt:lpstr>
      <vt:lpstr>Mr. Snider’s Education</vt:lpstr>
      <vt:lpstr>Prior Teacher Certification</vt:lpstr>
      <vt:lpstr>G.U.S.T.O. FOCUS</vt:lpstr>
      <vt:lpstr>Guiding Philosophies</vt:lpstr>
      <vt:lpstr>The G.U.S.T.O. Mandate</vt:lpstr>
      <vt:lpstr>  The Two G.U.S.T.O. Gifts  RELEVANCE:  Students will quickly learn the importance of success in their other coursework as it affects their skills acquisition both contractually and out of pure need. The Program excels in providing almost immediate usefulness of vocational abilities and approaches in daily Life, especially as it enhances &amp; improves Reading and Math applications. Students discover that other classes actually matter. </vt:lpstr>
      <vt:lpstr>   </vt:lpstr>
      <vt:lpstr>   </vt:lpstr>
      <vt:lpstr>   </vt:lpstr>
      <vt:lpstr>   </vt:lpstr>
      <vt:lpstr>   </vt:lpstr>
      <vt:lpstr>   </vt:lpstr>
      <vt:lpstr>   </vt:lpstr>
      <vt:lpstr>   </vt:lpstr>
      <vt:lpstr>   </vt:lpstr>
      <vt:lpstr>G.U.S.T.O. training will occur in a variety of settings, depending on the Program Menu items the Students, Families, and School Administrators have chosen for the Students’ Career Paths. Some electives will be conducted in the Schools, at Training Centers, Outdoor Classrooms, or places of business that have seen the value of this critical education for the future of all participants, be they Students or Educators.   </vt:lpstr>
      <vt:lpstr>WHY G.U.S.T.O. , WHY NOW?</vt:lpstr>
      <vt:lpstr>Questions? Personal: lesjsnider@gmail.com And G.U.S.T.O. Home: lesjsnider2@gmail.com   THANKS FOR JOINING OUR CONVERSATION!  </vt:lpstr>
    </vt:vector>
  </TitlesOfParts>
  <Company>PCSB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Science</dc:title>
  <dc:creator>Leslie J. Snider</dc:creator>
  <cp:lastModifiedBy>Leslie Snider</cp:lastModifiedBy>
  <cp:revision>39</cp:revision>
  <dcterms:created xsi:type="dcterms:W3CDTF">2010-09-21T15:13:15Z</dcterms:created>
  <dcterms:modified xsi:type="dcterms:W3CDTF">2024-04-30T15:15:53Z</dcterms:modified>
</cp:coreProperties>
</file>